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28"/>
  </p:notesMasterIdLst>
  <p:sldIdLst>
    <p:sldId id="262" r:id="rId3"/>
    <p:sldId id="285" r:id="rId4"/>
    <p:sldId id="353" r:id="rId5"/>
    <p:sldId id="342" r:id="rId6"/>
    <p:sldId id="369" r:id="rId7"/>
    <p:sldId id="361" r:id="rId8"/>
    <p:sldId id="318" r:id="rId9"/>
    <p:sldId id="331" r:id="rId10"/>
    <p:sldId id="330" r:id="rId11"/>
    <p:sldId id="341" r:id="rId12"/>
    <p:sldId id="362" r:id="rId13"/>
    <p:sldId id="340" r:id="rId14"/>
    <p:sldId id="346" r:id="rId15"/>
    <p:sldId id="321" r:id="rId16"/>
    <p:sldId id="345" r:id="rId17"/>
    <p:sldId id="347" r:id="rId18"/>
    <p:sldId id="323" r:id="rId19"/>
    <p:sldId id="327" r:id="rId20"/>
    <p:sldId id="366" r:id="rId21"/>
    <p:sldId id="301" r:id="rId22"/>
    <p:sldId id="364" r:id="rId23"/>
    <p:sldId id="360" r:id="rId24"/>
    <p:sldId id="365" r:id="rId25"/>
    <p:sldId id="367" r:id="rId26"/>
    <p:sldId id="36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ga" initials="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56" autoAdjust="0"/>
  </p:normalViewPr>
  <p:slideViewPr>
    <p:cSldViewPr snapToGrid="0" snapToObjects="1">
      <p:cViewPr>
        <p:scale>
          <a:sx n="70" d="100"/>
          <a:sy n="70" d="100"/>
        </p:scale>
        <p:origin x="138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EBF32-8650-5A44-804A-D60C988F96A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2D579-CB70-FB43-9A9A-337CFA073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5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76D6-6E33-4155-8B1F-1D4010EF5476}" type="slidenum">
              <a:rPr lang="en-CA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802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hlubokých ran a ran s tunely vyplňte dutinu v ráně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výplňovým materiálem a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přiložte krytí tak, aby bylo v kontaktu s krycím materiálem,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ránou,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okolím rány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nepoškozenou tkání v okolí rány. Exsudát bude přenášen pomocí výplňového materiálu a absorbován krytím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Doporučené</a:t>
            </a:r>
            <a:r>
              <a:rPr lang="cs-CZ" baseline="0" dirty="0" smtClean="0"/>
              <a:t> plnící materiály: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AMD anti mikrobiální gáza namočená ve fyziologickém roztoku, impregnovaná PHMB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Vlhká gáza se základem z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hydrogelu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stříbrem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RTD pěnové pásky od společnosti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Keneric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Jodoformové pásky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Pásky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Hydrofera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blue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Nepoužívejte výplně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které se smršťují nebo pasty, které blokují vertikální savost materiálu. Toto povede k maceraci rány.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6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Vyhněte se použití</a:t>
            </a:r>
            <a:r>
              <a:rPr lang="cs-CZ" baseline="0" dirty="0" smtClean="0"/>
              <a:t> alginátů a materiálů z celulózních vláken.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</a:t>
            </a:r>
            <a:r>
              <a:rPr lang="cs-CZ" baseline="0" dirty="0" smtClean="0"/>
              <a:t> počáteční fázi léčby nepoužívejte spolu s </a:t>
            </a:r>
            <a:r>
              <a:rPr lang="cs-CZ" baseline="0" dirty="0" err="1" smtClean="0"/>
              <a:t>Enluxtra</a:t>
            </a:r>
            <a:r>
              <a:rPr lang="cs-CZ" baseline="0" dirty="0" smtClean="0"/>
              <a:t> žádné jiné materiály / prostředky.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chemeClr val="tx1"/>
                </a:solidFill>
              </a:rPr>
              <a:t>Vyhněte se používání materiálů,</a:t>
            </a:r>
            <a:r>
              <a:rPr lang="cs-CZ" sz="1200" baseline="0" dirty="0" smtClean="0">
                <a:solidFill>
                  <a:schemeClr val="tx1"/>
                </a:solidFill>
              </a:rPr>
              <a:t> které blokují vertikální savou schopnost krytí </a:t>
            </a:r>
            <a:r>
              <a:rPr lang="cs-CZ" sz="1200" baseline="0" dirty="0" err="1" smtClean="0">
                <a:solidFill>
                  <a:schemeClr val="tx1"/>
                </a:solidFill>
              </a:rPr>
              <a:t>Enluxtra</a:t>
            </a:r>
            <a:r>
              <a:rPr lang="cs-CZ" sz="1200" baseline="0" dirty="0" smtClean="0">
                <a:solidFill>
                  <a:schemeClr val="tx1"/>
                </a:solidFill>
              </a:rPr>
              <a:t>.</a:t>
            </a:r>
            <a:endParaRPr lang="cs-CZ" sz="12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7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dirty="0" smtClean="0"/>
              <a:t> </a:t>
            </a:r>
            <a:r>
              <a:rPr lang="cs-CZ" b="1" dirty="0" smtClean="0"/>
              <a:t>Zajištění</a:t>
            </a:r>
            <a:r>
              <a:rPr lang="cs-CZ" b="1" baseline="0" dirty="0" smtClean="0"/>
              <a:t> krytí </a:t>
            </a:r>
            <a:r>
              <a:rPr lang="cs-CZ" b="1" baseline="0" dirty="0" err="1" smtClean="0"/>
              <a:t>Enluxtra</a:t>
            </a:r>
            <a:r>
              <a:rPr lang="cs-CZ" b="1" baseline="0" dirty="0" smtClean="0"/>
              <a:t> 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Použijte </a:t>
            </a:r>
            <a:r>
              <a:rPr lang="cs-CZ" dirty="0" err="1" smtClean="0"/>
              <a:t>Hypafix</a:t>
            </a:r>
            <a:r>
              <a:rPr lang="cs-CZ" dirty="0" smtClean="0"/>
              <a:t>, </a:t>
            </a:r>
            <a:r>
              <a:rPr lang="cs-CZ" dirty="0" err="1" smtClean="0"/>
              <a:t>Mefix</a:t>
            </a:r>
            <a:r>
              <a:rPr lang="cs-CZ" baseline="0" dirty="0" smtClean="0"/>
              <a:t> nebo jiný preferovaný typ voděodolné fixační pásky</a:t>
            </a:r>
            <a:endParaRPr lang="cs-CZ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b="1" dirty="0" smtClean="0"/>
              <a:t> </a:t>
            </a:r>
            <a:r>
              <a:rPr lang="cs-CZ" b="1" dirty="0" smtClean="0"/>
              <a:t>Při</a:t>
            </a:r>
            <a:r>
              <a:rPr lang="cs-CZ" b="1" baseline="0" dirty="0" smtClean="0"/>
              <a:t> použití u suchých ran</a:t>
            </a:r>
            <a:r>
              <a:rPr lang="en-US" b="1" dirty="0" smtClean="0"/>
              <a:t> </a:t>
            </a:r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zafixujte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krytí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pomocí dále zmíněných materiálu pro zlepšení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schopnosti zadržovat vlhkost a prodloužit dobu nošení obvazu až na 7-10 dní.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Zafixujte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okraje krytí voděodolnou přilnavou páskou. Nepoužívejte pásky na bázi bavlny nebo papíru.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x-non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x-non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endParaRPr lang="en-CA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Překryjte celé krytí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průhledným filmem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Tegaderm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Opsite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nebo podobné výrobky) tak, aby alespoň 2 cm filmu přesahovaly přes krytí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dirty="0" smtClean="0"/>
              <a:t> </a:t>
            </a:r>
            <a:r>
              <a:rPr lang="cs-CZ" dirty="0" smtClean="0"/>
              <a:t>Další</a:t>
            </a:r>
            <a:r>
              <a:rPr lang="cs-CZ" baseline="0" dirty="0" smtClean="0"/>
              <a:t> způsoby, jak zajistit krytí </a:t>
            </a:r>
            <a:r>
              <a:rPr lang="cs-CZ" baseline="0" dirty="0" err="1" smtClean="0"/>
              <a:t>Enluxtra</a:t>
            </a:r>
            <a:r>
              <a:rPr lang="cs-CZ" baseline="0" dirty="0" smtClean="0"/>
              <a:t>: za použití pružného obinadla, použití pevného obvazu (</a:t>
            </a:r>
            <a:r>
              <a:rPr lang="cs-CZ" baseline="0" dirty="0" err="1" smtClean="0"/>
              <a:t>Unna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boot</a:t>
            </a:r>
            <a:r>
              <a:rPr lang="cs-CZ" baseline="0" dirty="0" smtClean="0"/>
              <a:t>), pomocí standartního hydrofilní gázového obinadla, </a:t>
            </a:r>
            <a:r>
              <a:rPr lang="cs-CZ" baseline="0" dirty="0" err="1" smtClean="0"/>
              <a:t>Tubigrip</a:t>
            </a:r>
            <a:r>
              <a:rPr lang="cs-CZ" baseline="0" dirty="0" smtClean="0"/>
              <a:t> apod.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 smtClean="0"/>
          </a:p>
          <a:p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pacientů trpících inkontinencí či střevní infekcí způsobenou bakterií C. </a:t>
            </a:r>
            <a:r>
              <a:rPr lang="cs-CZ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Zajistěte </a:t>
            </a:r>
            <a:r>
              <a:rPr lang="cs-CZ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průhledným obvazovým filmem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Tegaderm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Opsite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nebo podobné) tak, aby zcela zakrýval krytí i kůži v okolí rány.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má sice podklad, který je neprostupný pro kapaliny, je ale nutné zajistit, aby skrz okraje krytí nebyly absorbovány externí tekutiny.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74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Upozornění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případě použití krytí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spolu s kompresními materiály na dolních končetinách je nutné zešikmit okraje krytí a popřípadě vytvořit polštář (angl. </a:t>
            </a:r>
            <a:r>
              <a:rPr lang="cs-CZ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bolster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okolo okrajů krytí (viz. spodní fotografie), aby se zamezilo vtlačování obvazu do okolní tkáně.</a:t>
            </a:r>
            <a:endParaRPr lang="cs-CZ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použití nůžek odstraňte část materiálu (ze strany,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která je v kontaktu s ránou) tak, aby byly okraje celého krytí zešikmeny v pásmu cca 1,5 cm.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Přiložte krytí na ránu.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(Je také možné okraje krytí opatřit polštářem z bavlněného obvazu (angl.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bolster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viz. spodní obrázek, čímž se dále zmírní tlak působený kompresním obvazem na okraje rány.)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Aplikujte kompresní obvaz.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98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Vyměňte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první krytí po 2-3 dnech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Pevné produkty, které vznikají v procesu autolytického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debridementu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mohou ucpat povrch krytí a proto je nutné měnit obvaz každé 2-3 dny, dokud 80% vlhkých žlutých gangrén (angl.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slough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nebude odstraněno.</a:t>
            </a:r>
          </a:p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Poté postupně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snižujte frekvenci výměny obvazů až na jednou za 5-7 dní.</a:t>
            </a:r>
          </a:p>
          <a:p>
            <a:pPr>
              <a:buFont typeface="Wingdings" pitchFamily="2" charset="2"/>
              <a:buChar char="v"/>
            </a:pP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ran s velkou sekrecí, velkým množstvím vlhkých gangrén nebo u ran s infekcí je nutné měnit obvaz každý den, aby byla snížená mikrobiální zátěž na ránu. Poté je možné přejít na standartní frekvenci výměny obvazů.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0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cs-CZ" dirty="0" smtClean="0"/>
              <a:t>Odstraňte</a:t>
            </a:r>
            <a:r>
              <a:rPr lang="cs-CZ" baseline="0" dirty="0" smtClean="0"/>
              <a:t> krytí dříve než sekrece dosáhne k okrajům rány nebo pokud pacient pociťuje intenzivnější bolest než obvykle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x-non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cs-CZ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ergické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reakce</a:t>
            </a:r>
            <a:endParaRPr lang="en-CA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se u pacienta vyskytne alergická reakce na polymerní materiál,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ze kterého je krytí vyrobeno, 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ukončete používání krytí. 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mnoha případech je možné problém vyřešit použitím vrstvy nepřilnavého kontaktního materiálu, který je pacientem dobře tolerován, mezi ránou a krytím </a:t>
            </a:r>
            <a:r>
              <a:rPr lang="cs-CZ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což umožní další bezproblémové užívání tohoto krytí.</a:t>
            </a:r>
            <a:endParaRPr lang="cs-CZ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92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Odstraňte</a:t>
            </a:r>
            <a:r>
              <a:rPr lang="cs-CZ" baseline="0" dirty="0" smtClean="0"/>
              <a:t> krytí dříve než sekrece dosáhne k okrajům rány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Vyhodnoťte</a:t>
            </a:r>
            <a:r>
              <a:rPr lang="cs-CZ" baseline="0" dirty="0" smtClean="0"/>
              <a:t> vzorec sekrece</a:t>
            </a:r>
            <a:endParaRPr lang="cs-CZ" baseline="0" dirty="0"/>
          </a:p>
          <a:p>
            <a:pPr>
              <a:buFont typeface="Wingdings" pitchFamily="2" charset="2"/>
              <a:buChar char="v"/>
            </a:pPr>
            <a:r>
              <a:rPr lang="cs-CZ" baseline="0" dirty="0" smtClean="0"/>
              <a:t>Podle vzorce sekrece upravte umístění krytí tak, aby lépe vyhovovalo potřebám rány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75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</a:t>
            </a:r>
            <a:r>
              <a:rPr lang="cs-CZ" baseline="0" dirty="0" smtClean="0"/>
              <a:t> 4-7 výměnách obvazu je často možné u pacienta pozorovat silnou vaskularizaci lůžka rána. Tímto stavem se není nutné znepokojovat, dochází k němu především v důsledku snížení mikrobiální zátěže rány.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Obzvláště</a:t>
            </a:r>
            <a:r>
              <a:rPr lang="cs-CZ" baseline="0" dirty="0" smtClean="0"/>
              <a:t> často k tomuto dochází v důsledku tlaku na ránu nebo zatížení pod váhou těla pacienta</a:t>
            </a:r>
            <a:endParaRPr lang="cs-CZ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I v případě, že rána volně krvácí, nepřestávejte v používání </a:t>
            </a:r>
            <a:r>
              <a:rPr lang="cs-CZ" dirty="0" err="1" smtClean="0"/>
              <a:t>Enluxtra</a:t>
            </a:r>
            <a:r>
              <a:rPr lang="cs-CZ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Tento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stav obvykle trvá po dobu výměny 1-2 obvazů od jeho zjištění a poté rychle dochází k normalizaci stavu a rapidnímu zmenšování rozsahu rány.</a:t>
            </a:r>
            <a:endParaRPr lang="ru-RU" dirty="0" smtClean="0"/>
          </a:p>
          <a:p>
            <a:endParaRPr lang="cs-CZ" dirty="0" smtClean="0"/>
          </a:p>
          <a:p>
            <a:r>
              <a:rPr lang="cs-CZ" dirty="0" smtClean="0"/>
              <a:t>Rozsáhlý dekubitus 4. stupně, pacient umístěn v zařízení pro péči o dlouhodobě nemocné.</a:t>
            </a:r>
            <a:endParaRPr lang="en-US" dirty="0" smtClean="0"/>
          </a:p>
          <a:p>
            <a:r>
              <a:rPr lang="cs-CZ" dirty="0" smtClean="0"/>
              <a:t>U</a:t>
            </a:r>
            <a:r>
              <a:rPr lang="cs-CZ" baseline="0" dirty="0" smtClean="0"/>
              <a:t> prvních tří převazů byla výměna prováděna denně.</a:t>
            </a:r>
            <a:endParaRPr lang="en-US" dirty="0" smtClean="0"/>
          </a:p>
          <a:p>
            <a:r>
              <a:rPr lang="cs-CZ" dirty="0" smtClean="0"/>
              <a:t>Materiál</a:t>
            </a:r>
            <a:r>
              <a:rPr lang="cs-CZ" baseline="0" dirty="0" smtClean="0"/>
              <a:t> použitý na přechozí léčbu</a:t>
            </a:r>
            <a:r>
              <a:rPr lang="en-US" dirty="0" smtClean="0"/>
              <a:t>: </a:t>
            </a:r>
            <a:r>
              <a:rPr lang="cs-CZ" dirty="0" smtClean="0"/>
              <a:t>půl</a:t>
            </a:r>
            <a:r>
              <a:rPr lang="cs-CZ" baseline="0" dirty="0" smtClean="0"/>
              <a:t> tuby přípravku</a:t>
            </a:r>
            <a:r>
              <a:rPr lang="en-US" dirty="0" smtClean="0"/>
              <a:t> </a:t>
            </a:r>
            <a:r>
              <a:rPr lang="en-US" dirty="0" err="1" smtClean="0"/>
              <a:t>Santyl</a:t>
            </a:r>
            <a:r>
              <a:rPr lang="en-US" dirty="0" smtClean="0"/>
              <a:t>, </a:t>
            </a:r>
            <a:r>
              <a:rPr lang="en-US" dirty="0" smtClean="0"/>
              <a:t>12</a:t>
            </a:r>
            <a:r>
              <a:rPr lang="cs-CZ" dirty="0" smtClean="0"/>
              <a:t>x</a:t>
            </a:r>
            <a:r>
              <a:rPr lang="cs-CZ" baseline="0" dirty="0" smtClean="0"/>
              <a:t> krytí </a:t>
            </a:r>
            <a:r>
              <a:rPr lang="en-US" dirty="0" err="1" smtClean="0"/>
              <a:t>Aquacel</a:t>
            </a:r>
            <a:r>
              <a:rPr lang="en-US" dirty="0" smtClean="0"/>
              <a:t> </a:t>
            </a:r>
            <a:r>
              <a:rPr lang="en-US" dirty="0" smtClean="0"/>
              <a:t>Ag, </a:t>
            </a:r>
            <a:r>
              <a:rPr lang="en-US" dirty="0" smtClean="0"/>
              <a:t>15</a:t>
            </a:r>
            <a:r>
              <a:rPr lang="cs-CZ" dirty="0" smtClean="0"/>
              <a:t>x krytí</a:t>
            </a:r>
            <a:r>
              <a:rPr lang="en-US" dirty="0" smtClean="0"/>
              <a:t> </a:t>
            </a:r>
            <a:r>
              <a:rPr lang="cs-CZ" dirty="0" smtClean="0"/>
              <a:t>A</a:t>
            </a:r>
            <a:r>
              <a:rPr lang="en-US" dirty="0" err="1" smtClean="0"/>
              <a:t>llevyn</a:t>
            </a:r>
            <a:r>
              <a:rPr lang="en-US" dirty="0" smtClean="0"/>
              <a:t>, </a:t>
            </a:r>
            <a:r>
              <a:rPr lang="cs-CZ" dirty="0" smtClean="0"/>
              <a:t>8x</a:t>
            </a:r>
            <a:r>
              <a:rPr lang="cs-CZ" baseline="0" dirty="0" smtClean="0"/>
              <a:t> obvaz typu </a:t>
            </a:r>
            <a:r>
              <a:rPr lang="en-US" dirty="0" smtClean="0"/>
              <a:t>ABD</a:t>
            </a:r>
            <a:endParaRPr lang="ru-RU" dirty="0" smtClean="0"/>
          </a:p>
          <a:p>
            <a:endParaRPr lang="ru-RU" dirty="0" smtClean="0"/>
          </a:p>
          <a:p>
            <a:r>
              <a:rPr lang="cs-CZ" dirty="0" smtClean="0"/>
              <a:t>První krytí </a:t>
            </a:r>
            <a:r>
              <a:rPr lang="cs-CZ" dirty="0" err="1" smtClean="0"/>
              <a:t>Enluxtra</a:t>
            </a:r>
            <a:r>
              <a:rPr lang="cs-CZ" baseline="0" dirty="0" smtClean="0"/>
              <a:t> bylo ponecháno na místě po dobu 3 dnů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cs-CZ" dirty="0" smtClean="0"/>
              <a:t>Lůžko rány vyplněno antimikrobiální gázovým</a:t>
            </a:r>
            <a:r>
              <a:rPr lang="cs-CZ" baseline="0" dirty="0" smtClean="0"/>
              <a:t> krytím</a:t>
            </a:r>
            <a:r>
              <a:rPr lang="cs-CZ" dirty="0" smtClean="0"/>
              <a:t> (AMD).</a:t>
            </a:r>
          </a:p>
          <a:p>
            <a:r>
              <a:rPr lang="cs-CZ" dirty="0" smtClean="0"/>
              <a:t>Další krytí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Enluxtra</a:t>
            </a:r>
            <a:r>
              <a:rPr lang="cs-CZ" baseline="0" dirty="0" smtClean="0"/>
              <a:t> ponecháno na místě po dobu 5 dní.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Doba nošení obvazu byla dále prodloužena na 7 dní.</a:t>
            </a:r>
          </a:p>
          <a:p>
            <a:endParaRPr lang="en-US" dirty="0" smtClean="0"/>
          </a:p>
          <a:p>
            <a:r>
              <a:rPr lang="cs-CZ" dirty="0" smtClean="0"/>
              <a:t>Náklady</a:t>
            </a:r>
            <a:r>
              <a:rPr lang="cs-CZ" baseline="0" dirty="0" smtClean="0"/>
              <a:t> na původní léčbu byly z prvotních 600 </a:t>
            </a:r>
            <a:r>
              <a:rPr lang="en-US" sz="1200" dirty="0" smtClean="0"/>
              <a:t>$</a:t>
            </a:r>
            <a:r>
              <a:rPr lang="cs-CZ" sz="1200" dirty="0" smtClean="0"/>
              <a:t> za den postupně sníženy na 50</a:t>
            </a:r>
            <a:r>
              <a:rPr lang="en-US" sz="1200" dirty="0" smtClean="0"/>
              <a:t>$</a:t>
            </a:r>
            <a:r>
              <a:rPr lang="cs-CZ" sz="1200" dirty="0" smtClean="0"/>
              <a:t> za den plus 17</a:t>
            </a:r>
            <a:r>
              <a:rPr lang="en-US" sz="1200" dirty="0" smtClean="0"/>
              <a:t>$</a:t>
            </a:r>
            <a:r>
              <a:rPr lang="cs-CZ" sz="1200" dirty="0" smtClean="0"/>
              <a:t> každý třetí den až na výsledných 7</a:t>
            </a:r>
            <a:r>
              <a:rPr lang="en-US" sz="1200" dirty="0" smtClean="0"/>
              <a:t>$</a:t>
            </a:r>
            <a:r>
              <a:rPr lang="cs-CZ" sz="1200" dirty="0" smtClean="0"/>
              <a:t> při nošení obvazu jednou za týden. </a:t>
            </a:r>
            <a:endParaRPr lang="en-CA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93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76D6-6E33-4155-8B1F-1D4010EF5476}" type="slidenum">
              <a:rPr lang="en-CA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80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81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3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>
                <a:latin typeface="Trebuchet MS" pitchFamily="34" charset="0"/>
              </a:rPr>
              <a:t>Dříve léčen pomocí enzymatické masti </a:t>
            </a:r>
            <a:r>
              <a:rPr lang="cs-CZ" sz="1200" dirty="0" err="1" smtClean="0">
                <a:latin typeface="Trebuchet MS" pitchFamily="34" charset="0"/>
              </a:rPr>
              <a:t>Santyl</a:t>
            </a:r>
            <a:r>
              <a:rPr lang="cs-CZ" sz="1200" dirty="0" smtClean="0">
                <a:latin typeface="Trebuchet MS" pitchFamily="34" charset="0"/>
              </a:rPr>
              <a:t> a adhesivního krytí </a:t>
            </a:r>
            <a:r>
              <a:rPr lang="cs-CZ" sz="1200" dirty="0" err="1" smtClean="0">
                <a:latin typeface="Trebuchet MS" pitchFamily="34" charset="0"/>
              </a:rPr>
              <a:t>Allevyn</a:t>
            </a:r>
            <a:r>
              <a:rPr lang="cs-CZ" sz="1200" dirty="0" smtClean="0">
                <a:latin typeface="Trebuchet MS" pitchFamily="34" charset="0"/>
              </a:rPr>
              <a:t>. 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CA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obrázku je k vidění stav před použitím prvního krytí (den 0), po prvním převazu (den 7) a po odstranění druhého krytí (den 14).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CA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 pacient byl léčen v zařízení pro dlouhodobě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nemocné, pokud by byl ale přijat do zařízení s intenzivní péči (zařízení s rizikovými pacienty), byl by pravděpodobně propuštěn do domácí péče, což by vedlo ke zhoršení hladiny krevního cukru, risku infekce a potenciální nutnosti znovu pacienta přijmout a riskovat tak finanční ztrátu. Navíc používání přípravku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Santyl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nesrovnatelně dražší – během čtyřdenního užívání se náklady pohybují mezi 200 – 500 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42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latin typeface="Trebuchet MS" pitchFamily="34" charset="0"/>
              </a:rPr>
              <a:t>87letý muž s chronickým bilaterálním bércovým vředem na dolní končetině.</a:t>
            </a:r>
            <a:br>
              <a:rPr lang="cs-CZ" sz="1200" dirty="0" smtClean="0">
                <a:latin typeface="Trebuchet MS" pitchFamily="34" charset="0"/>
              </a:rPr>
            </a:br>
            <a:r>
              <a:rPr lang="cs-CZ" sz="1200" dirty="0" smtClean="0">
                <a:latin typeface="Trebuchet MS" pitchFamily="34" charset="0"/>
              </a:rPr>
              <a:t>Četné vystřídané způsoby</a:t>
            </a:r>
            <a:r>
              <a:rPr lang="cs-CZ" sz="1200" baseline="0" dirty="0" smtClean="0">
                <a:latin typeface="Trebuchet MS" pitchFamily="34" charset="0"/>
              </a:rPr>
              <a:t> léčby a chirurgické zásahy nebyly účinné.</a:t>
            </a:r>
            <a:endParaRPr lang="cs-CZ" sz="1200" dirty="0" smtClean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7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4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6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</a:t>
            </a:r>
            <a:r>
              <a:rPr lang="cs-CZ" baseline="0" dirty="0" smtClean="0"/>
              <a:t> zvolení vhodné velikosti krytí </a:t>
            </a:r>
            <a:r>
              <a:rPr lang="cs-CZ" baseline="0" dirty="0" err="1" smtClean="0"/>
              <a:t>Enluxtra</a:t>
            </a:r>
            <a:r>
              <a:rPr lang="cs-CZ" baseline="0" dirty="0" smtClean="0"/>
              <a:t> opravdu </a:t>
            </a:r>
            <a:r>
              <a:rPr lang="cs-CZ" baseline="0" dirty="0" smtClean="0"/>
              <a:t>záleží.</a:t>
            </a:r>
            <a:endParaRPr lang="en-US" dirty="0" smtClean="0"/>
          </a:p>
          <a:p>
            <a:r>
              <a:rPr lang="cs-CZ" dirty="0" smtClean="0"/>
              <a:t>Správně</a:t>
            </a:r>
            <a:r>
              <a:rPr lang="cs-CZ" baseline="0" dirty="0" smtClean="0"/>
              <a:t> zvolená velikost krytí </a:t>
            </a:r>
            <a:r>
              <a:rPr lang="cs-CZ" baseline="0" dirty="0" err="1" smtClean="0"/>
              <a:t>Enluxtra</a:t>
            </a:r>
            <a:r>
              <a:rPr lang="cs-CZ" baseline="0" dirty="0" smtClean="0"/>
              <a:t> pomáhá: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</a:t>
            </a:r>
            <a:r>
              <a:rPr lang="cs-CZ" dirty="0" err="1" smtClean="0"/>
              <a:t>ptimalizovat</a:t>
            </a:r>
            <a:r>
              <a:rPr lang="cs-CZ" baseline="0" dirty="0" smtClean="0"/>
              <a:t> proces hojení 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Umožnit</a:t>
            </a:r>
            <a:r>
              <a:rPr lang="cs-CZ" baseline="0" dirty="0" smtClean="0"/>
              <a:t> prodloužení doby </a:t>
            </a:r>
            <a:r>
              <a:rPr lang="cs-CZ" baseline="0" dirty="0" smtClean="0"/>
              <a:t>nošení </a:t>
            </a:r>
            <a:r>
              <a:rPr lang="cs-CZ" baseline="0" dirty="0" smtClean="0"/>
              <a:t>obvazu</a:t>
            </a:r>
            <a:r>
              <a:rPr lang="en-US" dirty="0" smtClean="0"/>
              <a:t> </a:t>
            </a:r>
            <a:endParaRPr lang="cs-CZ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Minim</a:t>
            </a:r>
            <a:r>
              <a:rPr lang="cs-CZ" dirty="0" err="1" smtClean="0"/>
              <a:t>alizovat</a:t>
            </a:r>
            <a:r>
              <a:rPr lang="cs-CZ" baseline="0" dirty="0" smtClean="0"/>
              <a:t> narušení lůžka rány a </a:t>
            </a:r>
            <a:r>
              <a:rPr lang="cs-CZ" baseline="0" dirty="0" smtClean="0"/>
              <a:t>teploty v ráně</a:t>
            </a:r>
            <a:endParaRPr lang="cs-CZ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Snížit</a:t>
            </a:r>
            <a:r>
              <a:rPr lang="cs-CZ" baseline="0" dirty="0" smtClean="0"/>
              <a:t> riziko zanesení infekce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Poskytovat nezbytné zvlhčení a absorpci i u malých nebo suchých ran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cs-CZ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Zvolte</a:t>
            </a:r>
            <a:r>
              <a:rPr lang="cs-CZ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větší velikost krytí</a:t>
            </a:r>
            <a:r>
              <a:rPr lang="en-CA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Vždy používejte dostatečné velké krytí, aby dokázalo zakrýt poškozené okolí rány a přesahovalo alespoň 2,5 cm na neporušenou tkáň.</a:t>
            </a:r>
          </a:p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je krytí příliš malé, může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dojít k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maceraci okolní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kůže a rány lůžka. </a:t>
            </a:r>
          </a:p>
          <a:p>
            <a:pPr>
              <a:buFont typeface="Wingdings" pitchFamily="2" charset="2"/>
              <a:buNone/>
            </a:pP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Nezmenšujte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velikost krytí tak, aby odpovídalo tvaru a velikosti rány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pro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aplikaci na obtížně dostupná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místa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obvaz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nutné zastřihnout, snažte se zachovat co největší část materiálu.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6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Kožní</a:t>
            </a:r>
            <a:r>
              <a:rPr lang="cs-CZ" sz="1200" baseline="0" dirty="0" smtClean="0"/>
              <a:t> trhlina</a:t>
            </a:r>
            <a:r>
              <a:rPr lang="en-US" sz="1200" dirty="0" smtClean="0"/>
              <a:t>. D</a:t>
            </a:r>
            <a:r>
              <a:rPr lang="cs-CZ" sz="1200" dirty="0" smtClean="0"/>
              <a:t>en</a:t>
            </a:r>
            <a:r>
              <a:rPr lang="en-US" sz="1200" dirty="0" smtClean="0"/>
              <a:t> </a:t>
            </a:r>
            <a:r>
              <a:rPr lang="cs-CZ" sz="1200" dirty="0" smtClean="0"/>
              <a:t>1</a:t>
            </a:r>
            <a:r>
              <a:rPr lang="en-US" sz="1200" dirty="0" smtClean="0"/>
              <a:t>.</a:t>
            </a:r>
            <a:r>
              <a:rPr lang="en-US" sz="1200" baseline="0" dirty="0" smtClean="0"/>
              <a:t> </a:t>
            </a:r>
            <a:r>
              <a:rPr lang="cs-CZ" sz="1200" baseline="0" dirty="0" smtClean="0"/>
              <a:t>86letá žena narazila nohou do invalidního vozíku a způsobila si kožní trhlinu. Byla předepsána léčba krytím </a:t>
            </a:r>
            <a:r>
              <a:rPr lang="cs-CZ" sz="1200" baseline="0" dirty="0" err="1" smtClean="0"/>
              <a:t>Enluxtra</a:t>
            </a:r>
            <a:r>
              <a:rPr lang="cs-CZ" sz="1200" baseline="0" dirty="0" smtClean="0"/>
              <a:t> po dobu 7 dnů.</a:t>
            </a:r>
          </a:p>
          <a:p>
            <a:endParaRPr lang="en-US" sz="1200" dirty="0" smtClean="0"/>
          </a:p>
          <a:p>
            <a:r>
              <a:rPr lang="cs-CZ" sz="1200" dirty="0" smtClean="0"/>
              <a:t>Kožní</a:t>
            </a:r>
            <a:r>
              <a:rPr lang="cs-CZ" sz="1200" baseline="0" dirty="0" smtClean="0"/>
              <a:t> trhlina</a:t>
            </a:r>
            <a:r>
              <a:rPr lang="en-US" sz="1200" dirty="0" smtClean="0"/>
              <a:t>. D</a:t>
            </a:r>
            <a:r>
              <a:rPr lang="cs-CZ" sz="1200" dirty="0" smtClean="0"/>
              <a:t>en</a:t>
            </a:r>
            <a:r>
              <a:rPr lang="en-US" sz="1200" dirty="0" smtClean="0"/>
              <a:t> 7.</a:t>
            </a:r>
            <a:r>
              <a:rPr lang="en-US" sz="1200" baseline="0" dirty="0" smtClean="0"/>
              <a:t> </a:t>
            </a:r>
            <a:r>
              <a:rPr lang="cs-CZ" sz="1200" baseline="0" dirty="0" smtClean="0"/>
              <a:t>Stav rány se zhoršil kvůli použití příliš malé velikosti krytí. Sekrece z rány vytéká zpod okrajů obvazu.</a:t>
            </a:r>
          </a:p>
          <a:p>
            <a:endParaRPr lang="en-US" sz="1200" dirty="0" smtClean="0"/>
          </a:p>
          <a:p>
            <a:r>
              <a:rPr lang="cs-CZ" sz="1200" dirty="0" smtClean="0"/>
              <a:t>Kožní</a:t>
            </a:r>
            <a:r>
              <a:rPr lang="cs-CZ" sz="1200" baseline="0" dirty="0" smtClean="0"/>
              <a:t> trhlina</a:t>
            </a:r>
            <a:r>
              <a:rPr lang="en-US" sz="1200" dirty="0" smtClean="0"/>
              <a:t>. D</a:t>
            </a:r>
            <a:r>
              <a:rPr lang="cs-CZ" sz="1200" dirty="0" smtClean="0"/>
              <a:t>en</a:t>
            </a:r>
            <a:r>
              <a:rPr lang="en-US" sz="1200" dirty="0" smtClean="0"/>
              <a:t> 14.</a:t>
            </a:r>
            <a:r>
              <a:rPr lang="cs-CZ" sz="1200" dirty="0" smtClean="0"/>
              <a:t> Použita</a:t>
            </a:r>
            <a:r>
              <a:rPr lang="cs-CZ" sz="1200" baseline="0" dirty="0" smtClean="0"/>
              <a:t> správná velikost krytí</a:t>
            </a:r>
            <a:r>
              <a:rPr lang="en-US" sz="1200" dirty="0" smtClean="0"/>
              <a:t>. </a:t>
            </a:r>
            <a:r>
              <a:rPr lang="cs-CZ" sz="1200" dirty="0" smtClean="0"/>
              <a:t>Rána je nakryta krytím o velikosti </a:t>
            </a:r>
            <a:r>
              <a:rPr lang="en-US" sz="1200" dirty="0" smtClean="0"/>
              <a:t>4”x4”</a:t>
            </a:r>
            <a:r>
              <a:rPr lang="cs-CZ" sz="1200" dirty="0" smtClean="0"/>
              <a:t> (10,16 x 10,16 cm), krytí ponecháno na ráně.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nutné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zajistit přímý kontakt s ránou v celém jejím rozsahu.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musí být v přímém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kontaktu s ránou, bez výdutí.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je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mezi krytím a lůžkem rány mezera, materiál nebude schopný účinně absorbovat exsudát.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tomto případě bude docházet ke vzniku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vlhkých gangrén a maceraci tkáně v okolí rány.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rána sahá do hloubky, přiložte krytí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vtiskněte jej dovnitř rány,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přiložte na krytí vrstvu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složené gázy a zafixujte obinadlem.</a:t>
            </a:r>
          </a:p>
          <a:p>
            <a:pPr>
              <a:buFont typeface="Wingdings" pitchFamily="2" charset="2"/>
              <a:buChar char="v"/>
            </a:pP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Poté znovu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vtiskněte obvazový materiál směrem do rány, abyste se ujistil/a, že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zůstane po celou dobu v kontaktu s ránou a nejsou přítomny žádné výdutě.</a:t>
            </a:r>
          </a:p>
          <a:p>
            <a:pPr>
              <a:buFont typeface="Wingdings" pitchFamily="2" charset="2"/>
              <a:buChar char="v"/>
            </a:pP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při stisknutí cítíte prázdný prostor mezi ránou a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krytím, 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přidejte další vrstvu složené gázy a zafixujte kompresním obvazem nebo páskou.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dirty="0" smtClean="0"/>
              <a:t> </a:t>
            </a:r>
            <a:r>
              <a:rPr lang="cs-CZ" b="1" i="1" dirty="0" smtClean="0"/>
              <a:t>Suché</a:t>
            </a:r>
            <a:r>
              <a:rPr lang="cs-CZ" b="1" i="1" baseline="0" dirty="0" smtClean="0"/>
              <a:t> rány</a:t>
            </a:r>
            <a:r>
              <a:rPr lang="en-US" baseline="0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Před aplikací krytí zvlhčete ránu fyziologickým roztokem nebo destilovanou vodou, popřípadě aplikujte amorfní </a:t>
            </a:r>
            <a:r>
              <a:rPr lang="cs-CZ" dirty="0" err="1" smtClean="0"/>
              <a:t>hydrogel</a:t>
            </a:r>
            <a:r>
              <a:rPr lang="cs-CZ" dirty="0" smtClean="0"/>
              <a:t> do</a:t>
            </a:r>
            <a:r>
              <a:rPr lang="cs-CZ" baseline="0" dirty="0" smtClean="0"/>
              <a:t> lůžka rány nebo na </a:t>
            </a:r>
            <a:r>
              <a:rPr lang="cs-CZ" baseline="0" dirty="0" smtClean="0"/>
              <a:t>odhalenou </a:t>
            </a:r>
            <a:r>
              <a:rPr lang="cs-CZ" baseline="0" dirty="0" smtClean="0"/>
              <a:t>šlachu/kostní tkáň. Není nutné vytírat do sucha. </a:t>
            </a:r>
            <a:endParaRPr lang="cs-CZ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Hypergranula</a:t>
            </a:r>
            <a:r>
              <a:rPr lang="cs-CZ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cs-CZ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Pro snížení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hypergranulace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přítomné před začátkem používání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Aplikujte obvaz použitím „metody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polštáře“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(angl.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bolstering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viz. dále,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přidejte dodatečný tlak, aby byl zajištěn kontakt krytí s lůžkem rány.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zamezení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hypergranulace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 používání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Enluxtra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b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Ujistěte se,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 je krytí v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těsném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kontaktu s ránou. Při pokrývání velkých ran pomocí několika jednotlivých krytí, zastříhněte okraje krytí tak, aby mohly být navzájem zarovnány bez mezer v rozích.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2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 bIns="36000" anchor="b"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  <p:pic>
        <p:nvPicPr>
          <p:cNvPr id="7" name="Picture 6" descr="OSNovative-Systems,-Inc._transp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98840"/>
            <a:ext cx="6553200" cy="17752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rot="10800000">
            <a:off x="457200" y="61722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10800000">
            <a:off x="457200" y="989011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209800" y="6485069"/>
            <a:ext cx="4724400" cy="236406"/>
          </a:xfrm>
          <a:prstGeom prst="rect">
            <a:avLst/>
          </a:prstGeom>
        </p:spPr>
        <p:txBody>
          <a:bodyPr wrap="square" bIns="36000" anchor="b">
            <a:spAutoFit/>
          </a:bodyPr>
          <a:lstStyle/>
          <a:p>
            <a:pPr algn="ctr" defTabSz="914400"/>
            <a:r>
              <a:rPr lang="en-US" sz="1000" dirty="0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000" dirty="0">
                <a:solidFill>
                  <a:srgbClr val="5F5F5F"/>
                </a:solidFill>
                <a:latin typeface="Calibri"/>
                <a:cs typeface="Times New Roman" panose="02020603050405020304" pitchFamily="18" charset="0"/>
              </a:rPr>
              <a:t>Copyright © 2014 </a:t>
            </a:r>
            <a:r>
              <a:rPr lang="en-US" sz="1000" dirty="0" err="1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OSNovative</a:t>
            </a:r>
            <a:r>
              <a:rPr lang="en-US" sz="1000" dirty="0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Systems, Inc. – CONFIDENTIAL</a:t>
            </a:r>
            <a:endParaRPr lang="en-US" sz="1000" dirty="0">
              <a:solidFill>
                <a:srgbClr val="5F5F5F"/>
              </a:solidFill>
              <a:latin typeface="Calibri"/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59484" y="6356350"/>
            <a:ext cx="2307516" cy="365125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/>
              </a:rPr>
              <a:t>Doc ID:</a:t>
            </a:r>
            <a:endParaRPr lang="en-CA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0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58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82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045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2D53A763-741F-6545-8DD5-07D2DC20CDFF}" type="datetime1">
              <a:rPr lang="en-US">
                <a:solidFill>
                  <a:srgbClr val="1F497D"/>
                </a:solidFill>
                <a:latin typeface="Calibri"/>
              </a:rPr>
              <a:pPr defTabSz="914400"/>
              <a:t>2/23/2016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7F70E-8322-CA4A-BD6B-EB60B531D2BF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02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/>
          </a:bodyPr>
          <a:lstStyle>
            <a:lvl1pPr>
              <a:defRPr sz="36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231335" y="228600"/>
            <a:ext cx="684065" cy="6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1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23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26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22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5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 bIns="36000" anchor="b"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  <p:pic>
        <p:nvPicPr>
          <p:cNvPr id="7" name="Picture 6" descr="OSNovative-Systems,-Inc._transp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98840"/>
            <a:ext cx="6553200" cy="17752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rot="10800000">
            <a:off x="457200" y="61722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10800000">
            <a:off x="457200" y="989011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209800" y="6485069"/>
            <a:ext cx="4724400" cy="236406"/>
          </a:xfrm>
          <a:prstGeom prst="rect">
            <a:avLst/>
          </a:prstGeom>
        </p:spPr>
        <p:txBody>
          <a:bodyPr wrap="square" bIns="36000" anchor="b">
            <a:spAutoFit/>
          </a:bodyPr>
          <a:lstStyle/>
          <a:p>
            <a:pPr algn="ctr" defTabSz="914400"/>
            <a:r>
              <a:rPr lang="en-US" sz="1000" dirty="0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000" dirty="0">
                <a:solidFill>
                  <a:srgbClr val="5F5F5F"/>
                </a:solidFill>
                <a:latin typeface="Calibri"/>
                <a:cs typeface="Times New Roman" panose="02020603050405020304" pitchFamily="18" charset="0"/>
              </a:rPr>
              <a:t>Copyright © 2014 </a:t>
            </a:r>
            <a:r>
              <a:rPr lang="en-US" sz="1000" dirty="0" err="1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OSNovative</a:t>
            </a:r>
            <a:r>
              <a:rPr lang="en-US" sz="1000" dirty="0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Systems, Inc. – CONFIDENTIAL</a:t>
            </a:r>
            <a:endParaRPr lang="en-US" sz="1000" dirty="0">
              <a:solidFill>
                <a:srgbClr val="5F5F5F"/>
              </a:solidFill>
              <a:latin typeface="Calibri"/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59484" y="6356350"/>
            <a:ext cx="2307516" cy="365125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/>
              </a:rPr>
              <a:t>Doc ID:</a:t>
            </a:r>
            <a:endParaRPr lang="en-CA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77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/>
          </a:bodyPr>
          <a:lstStyle>
            <a:lvl1pPr>
              <a:defRPr sz="3600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231335" y="228600"/>
            <a:ext cx="684065" cy="6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‹#›</a:t>
            </a:fld>
            <a:endParaRPr lang="en-CA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02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 defTabSz="914400"/>
            <a:fld id="{B1457195-0C1F-479E-B082-CC9FBB47142F}" type="slidenum">
              <a:rPr lang="en-CA" smtClean="0">
                <a:latin typeface="Calibri"/>
              </a:rPr>
              <a:pPr defTabSz="914400"/>
              <a:t>‹#›</a:t>
            </a:fld>
            <a:endParaRPr lang="en-CA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8231335" y="228600"/>
            <a:ext cx="684065" cy="6870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09800" y="6485069"/>
            <a:ext cx="4724400" cy="236406"/>
          </a:xfrm>
          <a:prstGeom prst="rect">
            <a:avLst/>
          </a:prstGeom>
        </p:spPr>
        <p:txBody>
          <a:bodyPr wrap="square" bIns="36000" anchor="b">
            <a:spAutoFit/>
          </a:bodyPr>
          <a:lstStyle/>
          <a:p>
            <a:pPr algn="ctr" defTabSz="914400"/>
            <a:r>
              <a:rPr lang="en-US" sz="1000" dirty="0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000" dirty="0">
                <a:solidFill>
                  <a:srgbClr val="5F5F5F"/>
                </a:solidFill>
                <a:latin typeface="Calibri"/>
                <a:cs typeface="Times New Roman" panose="02020603050405020304" pitchFamily="18" charset="0"/>
              </a:rPr>
              <a:t>Copyright © 2014 </a:t>
            </a:r>
            <a:r>
              <a:rPr lang="en-US" sz="1000" dirty="0" err="1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OSNovative</a:t>
            </a:r>
            <a:r>
              <a:rPr lang="en-US" sz="1000" dirty="0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Systems, Inc. – CONFIDENTIAL</a:t>
            </a:r>
            <a:endParaRPr lang="en-US" sz="1000" dirty="0">
              <a:solidFill>
                <a:srgbClr val="5F5F5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52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>
              <a:lumMod val="60000"/>
              <a:lumOff val="40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>
              <a:lumMod val="60000"/>
              <a:lumOff val="40000"/>
            </a:schemeClr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 defTabSz="914400"/>
            <a:fld id="{B1457195-0C1F-479E-B082-CC9FBB47142F}" type="slidenum">
              <a:rPr lang="en-CA" smtClean="0">
                <a:latin typeface="Calibri"/>
              </a:rPr>
              <a:pPr defTabSz="914400"/>
              <a:t>‹#›</a:t>
            </a:fld>
            <a:endParaRPr lang="en-CA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8231335" y="228600"/>
            <a:ext cx="684065" cy="6870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09800" y="6485069"/>
            <a:ext cx="4724400" cy="236406"/>
          </a:xfrm>
          <a:prstGeom prst="rect">
            <a:avLst/>
          </a:prstGeom>
        </p:spPr>
        <p:txBody>
          <a:bodyPr wrap="square" bIns="36000" anchor="b">
            <a:spAutoFit/>
          </a:bodyPr>
          <a:lstStyle/>
          <a:p>
            <a:pPr algn="ctr" defTabSz="914400"/>
            <a:r>
              <a:rPr lang="en-US" sz="1000" dirty="0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000" dirty="0">
                <a:solidFill>
                  <a:srgbClr val="5F5F5F"/>
                </a:solidFill>
                <a:latin typeface="Calibri"/>
                <a:cs typeface="Times New Roman" panose="02020603050405020304" pitchFamily="18" charset="0"/>
              </a:rPr>
              <a:t>Copyright © 2014 </a:t>
            </a:r>
            <a:r>
              <a:rPr lang="en-US" sz="1000" dirty="0" err="1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OSNovative</a:t>
            </a:r>
            <a:r>
              <a:rPr lang="en-US" sz="1000" dirty="0">
                <a:solidFill>
                  <a:srgbClr val="5F5F5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Systems, Inc. – CONFIDENTIAL</a:t>
            </a:r>
            <a:endParaRPr lang="en-US" sz="1000" dirty="0">
              <a:solidFill>
                <a:srgbClr val="5F5F5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51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>
              <a:lumMod val="60000"/>
              <a:lumOff val="40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>
              <a:lumMod val="60000"/>
              <a:lumOff val="40000"/>
            </a:schemeClr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vickif@osnovative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Enluxtra Preffered Product Image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24764" y="1248985"/>
            <a:ext cx="7089228" cy="46846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Enluxtra</a:t>
            </a:r>
            <a:r>
              <a:rPr lang="cs-CZ" dirty="0" smtClean="0"/>
              <a:t> </a:t>
            </a:r>
            <a:r>
              <a:rPr lang="cs-CZ" dirty="0" err="1" smtClean="0"/>
              <a:t>Webinář</a:t>
            </a:r>
            <a:r>
              <a:rPr lang="cs-CZ" dirty="0" smtClean="0"/>
              <a:t> – Školení v používání </a:t>
            </a:r>
            <a:r>
              <a:rPr lang="cs-CZ" dirty="0" err="1" smtClean="0"/>
              <a:t>samoadaptivního</a:t>
            </a:r>
            <a:r>
              <a:rPr lang="cs-CZ" dirty="0" smtClean="0"/>
              <a:t> krytí </a:t>
            </a:r>
            <a:r>
              <a:rPr lang="cs-CZ" dirty="0" err="1" smtClean="0"/>
              <a:t>Enluxtra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1</a:t>
            </a:fld>
            <a:endParaRPr lang="en-CA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764" y="5776019"/>
            <a:ext cx="744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itchFamily="34" charset="0"/>
              </a:rPr>
              <a:t>Vicki Fischenich RN, MSN, GNP-BC,WCC, Director of Clinical Affairs</a:t>
            </a:r>
          </a:p>
          <a:p>
            <a:pPr algn="ctr"/>
            <a:r>
              <a:rPr lang="en-US" dirty="0" smtClean="0">
                <a:latin typeface="Trebuchet MS" pitchFamily="34" charset="0"/>
                <a:hlinkClick r:id="rId4"/>
              </a:rPr>
              <a:t>vickif@osnovative.com</a:t>
            </a:r>
            <a:r>
              <a:rPr lang="en-US" dirty="0" smtClean="0">
                <a:latin typeface="Trebuchet MS" pitchFamily="34" charset="0"/>
              </a:rPr>
              <a:t> 806-786-6902</a:t>
            </a:r>
          </a:p>
          <a:p>
            <a:pPr algn="ctr"/>
            <a:endParaRPr lang="en-CA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87" y="2503773"/>
            <a:ext cx="5015518" cy="332712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06"/>
            <a:ext cx="75438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Hluboké rány, rány s tunely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46" y="961684"/>
            <a:ext cx="8686800" cy="1524000"/>
          </a:xfrm>
        </p:spPr>
        <p:txBody>
          <a:bodyPr>
            <a:normAutofit/>
          </a:bodyPr>
          <a:lstStyle/>
          <a:p>
            <a:r>
              <a:rPr lang="cs-CZ" dirty="0"/>
              <a:t>Naplňte dutinu v ráně plnícím materiálem a přiložte krytí </a:t>
            </a:r>
            <a:r>
              <a:rPr lang="cs-CZ" dirty="0" err="1"/>
              <a:t>Enluxtra</a:t>
            </a:r>
            <a:r>
              <a:rPr lang="cs-CZ" dirty="0"/>
              <a:t>, ujistěte se, že je </a:t>
            </a:r>
            <a:r>
              <a:rPr lang="cs-CZ" u="sng" dirty="0"/>
              <a:t>krytí v kontaktu s výplní.</a:t>
            </a:r>
          </a:p>
          <a:p>
            <a:endParaRPr lang="en-C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10</a:t>
            </a:fld>
            <a:endParaRPr lang="en-CA"/>
          </a:p>
        </p:txBody>
      </p:sp>
      <p:cxnSp>
        <p:nvCxnSpPr>
          <p:cNvPr id="10" name="Curved Connector 9"/>
          <p:cNvCxnSpPr/>
          <p:nvPr/>
        </p:nvCxnSpPr>
        <p:spPr>
          <a:xfrm>
            <a:off x="2124487" y="2306472"/>
            <a:ext cx="2915223" cy="113038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-3654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Vyhněte se určitým výplňovým materiálům</a:t>
            </a:r>
            <a:endParaRPr lang="en-CA" dirty="0"/>
          </a:p>
        </p:txBody>
      </p:sp>
      <p:pic>
        <p:nvPicPr>
          <p:cNvPr id="20" name="Content Placeholder 3" descr="shrinks-03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04799" y="1103275"/>
            <a:ext cx="482107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6188530" y="1481267"/>
            <a:ext cx="3260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Trebuchet MS" pitchFamily="34" charset="0"/>
              </a:rPr>
              <a:t>NEPOUŽÍVEJTE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cs-CZ" sz="3200" dirty="0" smtClean="0">
                <a:latin typeface="Trebuchet MS" pitchFamily="34" charset="0"/>
              </a:rPr>
              <a:t>materiály, které se smršťují</a:t>
            </a:r>
            <a:endParaRPr lang="en-CA" sz="3200" dirty="0">
              <a:latin typeface="Trebuchet MS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751268"/>
            <a:ext cx="3308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Trebuchet MS" pitchFamily="34" charset="0"/>
              </a:rPr>
              <a:t>NEPOUŽÍVEJTE </a:t>
            </a:r>
            <a:r>
              <a:rPr lang="cs-CZ" sz="3200" dirty="0" smtClean="0">
                <a:latin typeface="Trebuchet MS" pitchFamily="34" charset="0"/>
              </a:rPr>
              <a:t>husté viskózní pasty.</a:t>
            </a:r>
            <a:endParaRPr lang="en-CA" sz="3200" dirty="0">
              <a:latin typeface="Trebuchet MS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 rot="10800000">
            <a:off x="5339706" y="1908313"/>
            <a:ext cx="660705" cy="79284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3208934" y="4930170"/>
            <a:ext cx="660705" cy="79284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04799" y="1103275"/>
            <a:ext cx="4821072" cy="320040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304799" y="1103275"/>
            <a:ext cx="4821072" cy="320040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paste-0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83630" y="3255346"/>
            <a:ext cx="4821073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3" name="Straight Connector 42"/>
          <p:cNvCxnSpPr/>
          <p:nvPr/>
        </p:nvCxnSpPr>
        <p:spPr>
          <a:xfrm>
            <a:off x="4183630" y="3255346"/>
            <a:ext cx="4821072" cy="320040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4183630" y="3255346"/>
            <a:ext cx="4821072" cy="320040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48"/>
            <a:ext cx="824947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 případě použití viskózních past a alginátů: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52" y="4276735"/>
            <a:ext cx="4599747" cy="2079615"/>
          </a:xfrm>
          <a:noFill/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rgbClr val="FF0000"/>
                </a:solidFill>
              </a:rPr>
              <a:t>NEPOUŽÍVEJTE </a:t>
            </a:r>
            <a:r>
              <a:rPr lang="cs-CZ" sz="2600" dirty="0" smtClean="0"/>
              <a:t>algináty a celulózní vlákna</a:t>
            </a:r>
            <a:endParaRPr lang="cs-CZ" sz="2600" dirty="0" smtClean="0">
              <a:solidFill>
                <a:srgbClr val="FF0000"/>
              </a:solidFill>
            </a:endParaRPr>
          </a:p>
          <a:p>
            <a:r>
              <a:rPr lang="cs-CZ" sz="2600" dirty="0" smtClean="0">
                <a:solidFill>
                  <a:srgbClr val="FF0000"/>
                </a:solidFill>
              </a:rPr>
              <a:t>NEPOUŽÍVEJTE </a:t>
            </a:r>
            <a:r>
              <a:rPr lang="cs-CZ" sz="2600" dirty="0" smtClean="0"/>
              <a:t>husté a viskózní pasty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9" name="Picture 8" descr="packing_algin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899" y="1550504"/>
            <a:ext cx="4197055" cy="4783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9152" y="1168248"/>
            <a:ext cx="4599747" cy="30857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Trebuchet MS" pitchFamily="34" charset="0"/>
              </a:rPr>
              <a:t>Nebude zajištěn kontakt krycího materiálu s lůžkem rány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Trebuchet MS" pitchFamily="34" charset="0"/>
              </a:rPr>
              <a:t> </a:t>
            </a:r>
            <a:r>
              <a:rPr lang="en-US" sz="2800" dirty="0" err="1" smtClean="0">
                <a:latin typeface="Trebuchet MS" pitchFamily="34" charset="0"/>
              </a:rPr>
              <a:t>Enluxtra</a:t>
            </a:r>
            <a:r>
              <a:rPr lang="en-US" sz="2800" dirty="0" smtClean="0">
                <a:latin typeface="Trebuchet MS" pitchFamily="34" charset="0"/>
              </a:rPr>
              <a:t> </a:t>
            </a:r>
            <a:r>
              <a:rPr lang="cs-CZ" sz="2800" dirty="0" smtClean="0">
                <a:latin typeface="Trebuchet MS" pitchFamily="34" charset="0"/>
              </a:rPr>
              <a:t>nebude vstřebávat exsudát.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dirty="0" smtClean="0">
                <a:latin typeface="Trebuchet MS" pitchFamily="34" charset="0"/>
              </a:rPr>
              <a:t>Může dojít k maceraci a infekci rány</a:t>
            </a:r>
            <a:endParaRPr lang="en-CA" sz="28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irstaid4sport.co.uk/images/products/medium/4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70" y="2649109"/>
            <a:ext cx="2523565" cy="25235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8"/>
            <a:ext cx="7543800" cy="1143000"/>
          </a:xfrm>
        </p:spPr>
        <p:txBody>
          <a:bodyPr/>
          <a:lstStyle/>
          <a:p>
            <a:r>
              <a:rPr lang="cs-CZ" dirty="0" smtClean="0"/>
              <a:t>Zajistěte krytí fixační páskou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13</a:t>
            </a:fld>
            <a:endParaRPr lang="en-CA">
              <a:latin typeface="Calibri"/>
            </a:endParaRPr>
          </a:p>
        </p:txBody>
      </p:sp>
      <p:pic>
        <p:nvPicPr>
          <p:cNvPr id="8" name="Picture 7" descr="how_to_tap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45" y="1039459"/>
            <a:ext cx="5542873" cy="3739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://utilmedica.pt/media/catalog/product/cache/1/image/4ee5b2985efa3b16cb81381168e6081a/m/e/mefix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6741" y="1070991"/>
            <a:ext cx="2248663" cy="19104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78635" y="5312972"/>
            <a:ext cx="29901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Zajištění suchých</a:t>
            </a:r>
          </a:p>
          <a:p>
            <a:r>
              <a:rPr lang="cs-CZ" sz="3200" dirty="0" smtClean="0"/>
              <a:t> ran</a:t>
            </a:r>
            <a:endParaRPr lang="en-CA" sz="3200" dirty="0"/>
          </a:p>
        </p:txBody>
      </p:sp>
      <p:sp>
        <p:nvSpPr>
          <p:cNvPr id="9" name="Chevron 8"/>
          <p:cNvSpPr/>
          <p:nvPr/>
        </p:nvSpPr>
        <p:spPr>
          <a:xfrm rot="10800000">
            <a:off x="5689456" y="5641428"/>
            <a:ext cx="381000" cy="4572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Picture 2" descr="http://multimedia.3m.com/mws/media/570407P/tegaderm-transparent-film-dressing-frame-style-1626w-white-bkgd.jpg?boundedSize=3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3670" y="4778525"/>
            <a:ext cx="3009413" cy="1774116"/>
          </a:xfrm>
          <a:prstGeom prst="rect">
            <a:avLst/>
          </a:prstGeom>
          <a:noFill/>
        </p:spPr>
      </p:pic>
      <p:pic>
        <p:nvPicPr>
          <p:cNvPr id="11" name="Picture 4" descr="http://www.smith-nephew.com/global/images/products/wound/opsite/opsite_flexigrid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830" y="4957508"/>
            <a:ext cx="2313670" cy="18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7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746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Použití kompresních materiálů u edematických stavů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5" name="Picture Placeholder 5" descr="IMG_00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0" y="961697"/>
            <a:ext cx="5480079" cy="41148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Placeholder 5" descr="IMG_009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1486" y="2320176"/>
            <a:ext cx="5486400" cy="4114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18879" y="1039254"/>
            <a:ext cx="3199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cs-CZ" sz="2400" dirty="0" smtClean="0"/>
              <a:t>Zešikmení okrajů krytí </a:t>
            </a:r>
          </a:p>
          <a:p>
            <a:r>
              <a:rPr lang="cs-CZ" sz="2400" dirty="0" smtClean="0"/>
              <a:t>ke zmírnění tlaku na okraje rány</a:t>
            </a:r>
            <a:endParaRPr lang="en-CA" sz="2400" dirty="0"/>
          </a:p>
        </p:txBody>
      </p:sp>
      <p:sp>
        <p:nvSpPr>
          <p:cNvPr id="9" name="Chevron 8"/>
          <p:cNvSpPr/>
          <p:nvPr/>
        </p:nvSpPr>
        <p:spPr>
          <a:xfrm rot="10800000">
            <a:off x="5437879" y="1324302"/>
            <a:ext cx="381000" cy="4572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89" y="5252537"/>
            <a:ext cx="3281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Na okraje krytí je aplikován bavlněný obvaz ke zmírnění tlaku na okraje rány</a:t>
            </a:r>
            <a:endParaRPr lang="en-CA" sz="2200" dirty="0"/>
          </a:p>
        </p:txBody>
      </p:sp>
      <p:sp>
        <p:nvSpPr>
          <p:cNvPr id="11" name="Chevron 10"/>
          <p:cNvSpPr/>
          <p:nvPr/>
        </p:nvSpPr>
        <p:spPr>
          <a:xfrm>
            <a:off x="3340986" y="5596759"/>
            <a:ext cx="381000" cy="4572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6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Při změně frekvence převazů začínejte pomalu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0" y="1006339"/>
            <a:ext cx="8497614" cy="4495799"/>
          </a:xfrm>
        </p:spPr>
        <p:txBody>
          <a:bodyPr>
            <a:normAutofit/>
          </a:bodyPr>
          <a:lstStyle/>
          <a:p>
            <a:r>
              <a:rPr lang="cs-CZ" sz="2400" dirty="0"/>
              <a:t>První krytí </a:t>
            </a:r>
            <a:r>
              <a:rPr lang="cs-CZ" sz="2400" dirty="0" err="1" smtClean="0"/>
              <a:t>Enluxtra</a:t>
            </a:r>
            <a:r>
              <a:rPr lang="cs-CZ" sz="2400" dirty="0" smtClean="0"/>
              <a:t> je nutné vyměnit </a:t>
            </a:r>
            <a:r>
              <a:rPr lang="cs-CZ" sz="2400" dirty="0"/>
              <a:t>po 2-3 dnech, </a:t>
            </a:r>
            <a:r>
              <a:rPr lang="cs-CZ" sz="2400" dirty="0" smtClean="0"/>
              <a:t>protože </a:t>
            </a:r>
            <a:r>
              <a:rPr lang="cs-CZ" sz="2400" dirty="0"/>
              <a:t>může docházet k zablokování </a:t>
            </a:r>
            <a:r>
              <a:rPr lang="cs-CZ" sz="2400" dirty="0" smtClean="0"/>
              <a:t>povrchu krytí pevnými produkty </a:t>
            </a:r>
            <a:r>
              <a:rPr lang="cs-CZ" sz="2400" dirty="0"/>
              <a:t>autolytických </a:t>
            </a:r>
            <a:r>
              <a:rPr lang="cs-CZ" sz="2400" dirty="0" smtClean="0"/>
              <a:t>dějů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7" name="Picture 6" descr="blocked_surfa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78" y="2412122"/>
            <a:ext cx="8641001" cy="40388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 rot="375387">
            <a:off x="2743201" y="4691901"/>
            <a:ext cx="2743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2"/>
            <a:ext cx="7543800" cy="1143000"/>
          </a:xfrm>
        </p:spPr>
        <p:txBody>
          <a:bodyPr/>
          <a:lstStyle/>
          <a:p>
            <a:r>
              <a:rPr lang="cs-CZ" dirty="0" smtClean="0"/>
              <a:t>Kdy je nutné vyměnit obvaz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-110384" y="1048390"/>
            <a:ext cx="5155324" cy="13069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2400" noProof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Dříve než sekrece dosáhne okrajů krycího materiálu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-394163" y="5447504"/>
            <a:ext cx="5108054" cy="9843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2400" noProof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Pokud pacient pociťuje intenzivnější bolest něž obvykle (použití nového obvazu by mělo ránu zklidnit)</a:t>
            </a: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1" name="Picture 10" descr="pain-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12525" y="3821509"/>
            <a:ext cx="3074275" cy="2645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time2chan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89702" y="2003738"/>
            <a:ext cx="3191269" cy="3155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time2chang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105" y="948136"/>
            <a:ext cx="2861931" cy="2814409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4713891" y="5352908"/>
            <a:ext cx="520261" cy="984332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63308" y="2355341"/>
            <a:ext cx="1749217" cy="1060719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50" r="-38850"/>
          <a:stretch>
            <a:fillRect/>
          </a:stretch>
        </p:blipFill>
        <p:spPr>
          <a:xfrm>
            <a:off x="3939204" y="1469997"/>
            <a:ext cx="6400800" cy="4800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48"/>
            <a:ext cx="7543800" cy="1143000"/>
          </a:xfrm>
        </p:spPr>
        <p:txBody>
          <a:bodyPr/>
          <a:lstStyle/>
          <a:p>
            <a:r>
              <a:rPr lang="cs-CZ" dirty="0" smtClean="0"/>
              <a:t>Zhodnoťte vzorce sekrece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8553"/>
            <a:ext cx="4770783" cy="4579889"/>
          </a:xfrm>
        </p:spPr>
        <p:txBody>
          <a:bodyPr>
            <a:normAutofit/>
          </a:bodyPr>
          <a:lstStyle/>
          <a:p>
            <a:r>
              <a:rPr lang="cs-CZ" dirty="0" smtClean="0"/>
              <a:t>Při optimalizaci používání </a:t>
            </a:r>
            <a:r>
              <a:rPr lang="cs-CZ" dirty="0" err="1" smtClean="0"/>
              <a:t>Enluxtra</a:t>
            </a:r>
            <a:r>
              <a:rPr lang="cs-CZ" dirty="0" smtClean="0"/>
              <a:t> vyhodnoťte vzorce sekretu na odstraněném obvazu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cs-CZ" dirty="0" smtClean="0"/>
              <a:t>Podle vzorce sekrece upravte pozici nového krytí tak, aby lépe vyhovovalo potřebám rány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682"/>
            <a:ext cx="7543800" cy="1143000"/>
          </a:xfrm>
        </p:spPr>
        <p:txBody>
          <a:bodyPr/>
          <a:lstStyle/>
          <a:p>
            <a:r>
              <a:rPr lang="cs-CZ" dirty="0" smtClean="0"/>
              <a:t>Silně </a:t>
            </a:r>
            <a:r>
              <a:rPr lang="cs-CZ" dirty="0"/>
              <a:t>v</a:t>
            </a:r>
            <a:r>
              <a:rPr lang="en-US" dirty="0" smtClean="0"/>
              <a:t>as</a:t>
            </a:r>
            <a:r>
              <a:rPr lang="cs-CZ" dirty="0" err="1" smtClean="0"/>
              <a:t>kularizované</a:t>
            </a:r>
            <a:r>
              <a:rPr lang="cs-CZ" dirty="0" smtClean="0"/>
              <a:t> lůžko rány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18</a:t>
            </a:fld>
            <a:endParaRPr lang="en-CA"/>
          </a:p>
        </p:txBody>
      </p:sp>
      <p:pic>
        <p:nvPicPr>
          <p:cNvPr id="6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840828"/>
            <a:ext cx="4876800" cy="3657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3788" y="2795756"/>
            <a:ext cx="4876800" cy="3657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83823" y="1102318"/>
            <a:ext cx="29081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 první aplikaci</a:t>
            </a:r>
            <a:br>
              <a:rPr lang="cs-CZ" sz="3200" dirty="0" smtClean="0"/>
            </a:br>
            <a:r>
              <a:rPr lang="cs-CZ" sz="3200" dirty="0" smtClean="0"/>
              <a:t> </a:t>
            </a:r>
            <a:r>
              <a:rPr lang="cs-CZ" sz="3200" dirty="0" err="1" smtClean="0"/>
              <a:t>Enluxtra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(3 </a:t>
            </a:r>
            <a:r>
              <a:rPr lang="cs-CZ" sz="3200" dirty="0" smtClean="0"/>
              <a:t>dny nošení</a:t>
            </a:r>
            <a:r>
              <a:rPr lang="en-US" sz="3200" dirty="0" smtClean="0"/>
              <a:t>)</a:t>
            </a:r>
            <a:endParaRPr lang="en-CA" sz="3200" dirty="0"/>
          </a:p>
        </p:txBody>
      </p:sp>
      <p:sp>
        <p:nvSpPr>
          <p:cNvPr id="10" name="Chevron 9"/>
          <p:cNvSpPr/>
          <p:nvPr/>
        </p:nvSpPr>
        <p:spPr>
          <a:xfrm rot="10800000">
            <a:off x="5179469" y="1683016"/>
            <a:ext cx="381000" cy="4572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576147" y="5462755"/>
            <a:ext cx="381000" cy="4572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76" y="4883696"/>
            <a:ext cx="3125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 druhé aplikaci </a:t>
            </a:r>
            <a:br>
              <a:rPr lang="cs-CZ" sz="3200" dirty="0" smtClean="0"/>
            </a:br>
            <a:r>
              <a:rPr lang="cs-CZ" sz="3200" dirty="0" err="1" smtClean="0"/>
              <a:t>Enluxtra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(5 </a:t>
            </a:r>
            <a:r>
              <a:rPr lang="en-US" sz="3200" dirty="0" smtClean="0"/>
              <a:t>d</a:t>
            </a:r>
            <a:r>
              <a:rPr lang="cs-CZ" sz="3200" dirty="0" smtClean="0"/>
              <a:t>ní nošení</a:t>
            </a:r>
            <a:r>
              <a:rPr lang="en-US" sz="3200" dirty="0" smtClean="0"/>
              <a:t>)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Enluxtra</a:t>
            </a:r>
            <a:r>
              <a:rPr lang="cs-CZ" dirty="0" smtClean="0"/>
              <a:t> – Případové studie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19</a:t>
            </a:fld>
            <a:endParaRPr lang="en-CA">
              <a:latin typeface="Calibri"/>
            </a:endParaRPr>
          </a:p>
        </p:txBody>
      </p:sp>
      <p:pic>
        <p:nvPicPr>
          <p:cNvPr id="6" name="Content Placeholder 4" descr="Enluxtra Preffered Product Image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45012" y="1355407"/>
            <a:ext cx="5872942" cy="4971011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8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680"/>
            <a:ext cx="8195094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Kdy je vhodné použít </a:t>
            </a:r>
            <a:r>
              <a:rPr lang="cs-CZ" sz="3600" dirty="0" err="1" smtClean="0"/>
              <a:t>Enluxtra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cs-CZ" sz="3600" dirty="0" smtClean="0"/>
              <a:t>Kdykoliv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067" y="2969265"/>
            <a:ext cx="8388630" cy="2305878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cs-CZ" sz="5100" dirty="0" smtClean="0"/>
              <a:t>VHODNÉ PRO </a:t>
            </a:r>
            <a:r>
              <a:rPr lang="cs-CZ" sz="5100" dirty="0" smtClean="0"/>
              <a:t>JAKÝKOLIV TYP RÁNY</a:t>
            </a:r>
            <a:endParaRPr lang="en-US" sz="5100" dirty="0"/>
          </a:p>
          <a:p>
            <a:pPr lvl="1"/>
            <a:r>
              <a:rPr lang="cs-CZ" sz="4400" dirty="0" smtClean="0"/>
              <a:t>Malé i velké rány, akutní i chronické rány</a:t>
            </a:r>
            <a:r>
              <a:rPr lang="en-US" sz="4400" dirty="0" smtClean="0"/>
              <a:t> </a:t>
            </a:r>
            <a:endParaRPr lang="en-US" sz="4400" dirty="0"/>
          </a:p>
          <a:p>
            <a:pPr lvl="1"/>
            <a:r>
              <a:rPr lang="cs-CZ" sz="4400" dirty="0" smtClean="0"/>
              <a:t>Rány mokré i suché</a:t>
            </a:r>
            <a:endParaRPr lang="en-US" sz="4400" dirty="0" smtClean="0"/>
          </a:p>
          <a:p>
            <a:pPr lvl="1"/>
            <a:r>
              <a:rPr lang="en-US" sz="4400" dirty="0" smtClean="0"/>
              <a:t>Diabetic</a:t>
            </a:r>
            <a:r>
              <a:rPr lang="cs-CZ" sz="4400" dirty="0" err="1" smtClean="0"/>
              <a:t>ké</a:t>
            </a:r>
            <a:r>
              <a:rPr lang="cs-CZ" sz="4400" dirty="0"/>
              <a:t> </a:t>
            </a:r>
            <a:r>
              <a:rPr lang="cs-CZ" sz="4400" dirty="0" smtClean="0"/>
              <a:t>a bércové vředy, proleženiny</a:t>
            </a:r>
          </a:p>
          <a:p>
            <a:pPr lvl="1"/>
            <a:r>
              <a:rPr lang="cs-CZ" sz="4400" dirty="0" smtClean="0"/>
              <a:t>Tepelné a chemické popáleniny, popáleniny v důsledku ozařování</a:t>
            </a:r>
          </a:p>
          <a:p>
            <a:pPr lvl="1"/>
            <a:r>
              <a:rPr lang="cs-CZ" sz="4400" dirty="0" smtClean="0"/>
              <a:t>V jakékoliv fázi hojení</a:t>
            </a:r>
            <a:endParaRPr lang="en-US" sz="4400" dirty="0" smtClean="0"/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70" y="5303984"/>
            <a:ext cx="8845830" cy="2190510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cs-CZ" sz="5100" dirty="0" smtClean="0"/>
              <a:t>VHODNÉ PRO </a:t>
            </a:r>
            <a:r>
              <a:rPr lang="cs-CZ" sz="5100" dirty="0" smtClean="0"/>
              <a:t>RÁNY VE VŠECH FÁZÍCH HOJENÍ </a:t>
            </a:r>
            <a:endParaRPr lang="en-US" sz="5100" dirty="0" smtClean="0"/>
          </a:p>
          <a:p>
            <a:pPr lvl="1"/>
            <a:r>
              <a:rPr lang="cs-CZ" sz="4200" dirty="0" smtClean="0"/>
              <a:t>Vhodné pro všechny fáze kontinua hojení rány</a:t>
            </a:r>
            <a:endParaRPr lang="en-US" sz="4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2</a:t>
            </a:fld>
            <a:endParaRPr lang="en-CA">
              <a:latin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0" y="1430372"/>
            <a:ext cx="8229600" cy="13081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Enluxtra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je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krytí vhodné pro rány všech etiologií 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(blíže 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popsaných v přiložených terapeutických 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pokynech)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63" y="511713"/>
            <a:ext cx="7898530" cy="1385294"/>
          </a:xfrm>
        </p:spPr>
        <p:txBody>
          <a:bodyPr>
            <a:noAutofit/>
          </a:bodyPr>
          <a:lstStyle/>
          <a:p>
            <a:r>
              <a:rPr lang="cs-CZ" sz="2800" dirty="0" smtClean="0"/>
              <a:t>Vývoj venózního bércového vředu u pacienta trpícího</a:t>
            </a:r>
            <a:r>
              <a:rPr lang="cs-CZ" sz="2800" dirty="0"/>
              <a:t> </a:t>
            </a:r>
            <a:r>
              <a:rPr lang="en-US" sz="2800" dirty="0" smtClean="0"/>
              <a:t>Von </a:t>
            </a:r>
            <a:r>
              <a:rPr lang="en-US" sz="2800" dirty="0" err="1" smtClean="0"/>
              <a:t>Willebrand</a:t>
            </a:r>
            <a:r>
              <a:rPr lang="cs-CZ" sz="2800" dirty="0" err="1" smtClean="0"/>
              <a:t>ovou</a:t>
            </a:r>
            <a:r>
              <a:rPr lang="cs-CZ" sz="2800" dirty="0" smtClean="0"/>
              <a:t> chorobou</a:t>
            </a:r>
            <a:r>
              <a:rPr lang="en-US" sz="2800" dirty="0" smtClean="0"/>
              <a:t> </a:t>
            </a:r>
            <a:r>
              <a:rPr lang="cs-CZ" sz="2800" dirty="0" smtClean="0"/>
              <a:t>(pacient trpěl vředem 14 let)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20</a:t>
            </a:fld>
            <a:endParaRPr lang="en-CA">
              <a:latin typeface="Calibri"/>
            </a:endParaRPr>
          </a:p>
        </p:txBody>
      </p:sp>
      <p:pic>
        <p:nvPicPr>
          <p:cNvPr id="10" name="Content Placeholder 9" descr="VLU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008" y="2079570"/>
            <a:ext cx="8686800" cy="4459342"/>
          </a:xfrm>
        </p:spPr>
      </p:pic>
      <p:sp>
        <p:nvSpPr>
          <p:cNvPr id="11" name="TextBox 10"/>
          <p:cNvSpPr txBox="1"/>
          <p:nvPr/>
        </p:nvSpPr>
        <p:spPr>
          <a:xfrm>
            <a:off x="3484180" y="1612634"/>
            <a:ext cx="141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2 </a:t>
            </a:r>
            <a:r>
              <a:rPr lang="en-US" b="1" dirty="0" smtClean="0">
                <a:latin typeface="Trebuchet MS" pitchFamily="34" charset="0"/>
              </a:rPr>
              <a:t>months.</a:t>
            </a:r>
            <a:endParaRPr lang="en-CA" b="1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008" y="1612634"/>
            <a:ext cx="141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Day </a:t>
            </a:r>
            <a:r>
              <a:rPr lang="en-US" b="1" dirty="0" smtClean="0">
                <a:latin typeface="Trebuchet MS" pitchFamily="34" charset="0"/>
              </a:rPr>
              <a:t>0.</a:t>
            </a:r>
            <a:endParaRPr lang="en-CA" b="1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9863" y="1612634"/>
            <a:ext cx="141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Trebuchet MS" pitchFamily="34" charset="0"/>
            </a:endParaRPr>
          </a:p>
          <a:p>
            <a:r>
              <a:rPr lang="en-US" b="1" dirty="0" smtClean="0">
                <a:latin typeface="Trebuchet MS" pitchFamily="34" charset="0"/>
              </a:rPr>
              <a:t>4 </a:t>
            </a:r>
            <a:r>
              <a:rPr lang="en-US" b="1" dirty="0" smtClean="0">
                <a:latin typeface="Trebuchet MS" pitchFamily="34" charset="0"/>
              </a:rPr>
              <a:t>months.</a:t>
            </a:r>
            <a:endParaRPr lang="en-CA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Proleženina v oblasti křížové kosti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7600" r="-24619"/>
          <a:stretch/>
        </p:blipFill>
        <p:spPr>
          <a:xfrm>
            <a:off x="-1316925" y="1417638"/>
            <a:ext cx="648937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21</a:t>
            </a:fld>
            <a:endParaRPr lang="en-CA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9579" y="1279088"/>
            <a:ext cx="434889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rebuchet MS" pitchFamily="34" charset="0"/>
              </a:rPr>
              <a:t>Rána léčena po dobu 6,5 měsíce pomocí jiných přípravků.</a:t>
            </a:r>
            <a:br>
              <a:rPr lang="cs-CZ" sz="2000" dirty="0" smtClean="0">
                <a:latin typeface="Trebuchet MS" pitchFamily="34" charset="0"/>
              </a:rPr>
            </a:br>
            <a:r>
              <a:rPr lang="cs-CZ" sz="2000" dirty="0" smtClean="0">
                <a:latin typeface="Trebuchet MS" pitchFamily="34" charset="0"/>
              </a:rPr>
              <a:t>Započata aplikace přípravků </a:t>
            </a:r>
            <a:r>
              <a:rPr lang="cs-CZ" sz="2000" dirty="0" err="1" smtClean="0">
                <a:latin typeface="Trebuchet MS" pitchFamily="34" charset="0"/>
              </a:rPr>
              <a:t>Santyl</a:t>
            </a:r>
            <a:r>
              <a:rPr lang="cs-CZ" sz="2000" dirty="0" smtClean="0">
                <a:latin typeface="Trebuchet MS" pitchFamily="34" charset="0"/>
              </a:rPr>
              <a:t> a </a:t>
            </a:r>
            <a:r>
              <a:rPr lang="cs-CZ" sz="2000" dirty="0" err="1" smtClean="0">
                <a:latin typeface="Trebuchet MS" pitchFamily="34" charset="0"/>
              </a:rPr>
              <a:t>Allevyn</a:t>
            </a:r>
            <a:r>
              <a:rPr lang="cs-CZ" sz="2000" dirty="0" smtClean="0">
                <a:latin typeface="Trebuchet MS" pitchFamily="34" charset="0"/>
              </a:rPr>
              <a:t> každé Po-St-Pá.</a:t>
            </a:r>
            <a:br>
              <a:rPr lang="cs-CZ" sz="2000" dirty="0" smtClean="0">
                <a:latin typeface="Trebuchet MS" pitchFamily="34" charset="0"/>
              </a:rPr>
            </a:br>
            <a:endParaRPr lang="en-US" sz="2000" dirty="0">
              <a:latin typeface="Trebuchet MS" pitchFamily="34" charset="0"/>
            </a:endParaRPr>
          </a:p>
          <a:p>
            <a:r>
              <a:rPr lang="cs-CZ" sz="2000" dirty="0" smtClean="0">
                <a:latin typeface="Trebuchet MS" pitchFamily="34" charset="0"/>
              </a:rPr>
              <a:t>Přechod na užívání přípravků </a:t>
            </a:r>
            <a:r>
              <a:rPr lang="en-US" sz="2000" dirty="0" err="1" smtClean="0">
                <a:latin typeface="Trebuchet MS" pitchFamily="34" charset="0"/>
              </a:rPr>
              <a:t>Bactroban</a:t>
            </a:r>
            <a:r>
              <a:rPr lang="cs-CZ" sz="2000" dirty="0">
                <a:latin typeface="Trebuchet MS" pitchFamily="34" charset="0"/>
              </a:rPr>
              <a:t> </a:t>
            </a:r>
            <a:r>
              <a:rPr lang="cs-CZ" sz="2000" dirty="0" smtClean="0">
                <a:latin typeface="Trebuchet MS" pitchFamily="34" charset="0"/>
              </a:rPr>
              <a:t>a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Allevyn.</a:t>
            </a:r>
          </a:p>
          <a:p>
            <a:endParaRPr lang="en-US" sz="2000" dirty="0">
              <a:latin typeface="Trebuchet MS" pitchFamily="34" charset="0"/>
            </a:endParaRPr>
          </a:p>
          <a:p>
            <a:r>
              <a:rPr lang="cs-CZ" sz="2000" dirty="0" smtClean="0">
                <a:latin typeface="Trebuchet MS" pitchFamily="34" charset="0"/>
              </a:rPr>
              <a:t>Započato užívání </a:t>
            </a:r>
            <a:r>
              <a:rPr lang="cs-CZ" sz="2000" dirty="0" err="1" smtClean="0">
                <a:latin typeface="Trebuchet MS" pitchFamily="34" charset="0"/>
              </a:rPr>
              <a:t>Enluxtra</a:t>
            </a:r>
            <a:r>
              <a:rPr lang="cs-CZ" sz="2000" dirty="0" smtClean="0">
                <a:latin typeface="Trebuchet MS" pitchFamily="34" charset="0"/>
              </a:rPr>
              <a:t>, krytí překryté filmem </a:t>
            </a:r>
            <a:r>
              <a:rPr lang="cs-CZ" sz="2000" dirty="0" err="1" smtClean="0">
                <a:latin typeface="Trebuchet MS" pitchFamily="34" charset="0"/>
              </a:rPr>
              <a:t>Tegaderm</a:t>
            </a:r>
            <a:r>
              <a:rPr lang="cs-CZ" sz="2000" dirty="0" smtClean="0">
                <a:latin typeface="Trebuchet MS" pitchFamily="34" charset="0"/>
              </a:rPr>
              <a:t>, ponecháno na ráně vždy 7 dní.</a:t>
            </a:r>
          </a:p>
          <a:p>
            <a:endParaRPr lang="en-US" sz="2000" dirty="0" smtClean="0">
              <a:latin typeface="Trebuchet MS" pitchFamily="34" charset="0"/>
            </a:endParaRPr>
          </a:p>
          <a:p>
            <a:r>
              <a:rPr lang="cs-CZ" sz="2000" dirty="0" smtClean="0">
                <a:latin typeface="Trebuchet MS" pitchFamily="34" charset="0"/>
              </a:rPr>
              <a:t>Celkem byly použity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cs-CZ" sz="2000" b="1" dirty="0" smtClean="0">
                <a:latin typeface="Trebuchet MS" pitchFamily="34" charset="0"/>
              </a:rPr>
              <a:t>dvě</a:t>
            </a:r>
            <a:r>
              <a:rPr lang="cs-CZ" sz="2000" dirty="0" smtClean="0">
                <a:latin typeface="Trebuchet MS" pitchFamily="34" charset="0"/>
              </a:rPr>
              <a:t> krytí </a:t>
            </a:r>
            <a:r>
              <a:rPr lang="cs-CZ" sz="2000" dirty="0" err="1" smtClean="0">
                <a:latin typeface="Trebuchet MS" pitchFamily="34" charset="0"/>
              </a:rPr>
              <a:t>Enluxtra</a:t>
            </a:r>
            <a:endParaRPr lang="en-US" sz="2000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 </a:t>
            </a:r>
          </a:p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2"/>
            <a:ext cx="7543800" cy="1143000"/>
          </a:xfrm>
        </p:spPr>
        <p:txBody>
          <a:bodyPr/>
          <a:lstStyle/>
          <a:p>
            <a:r>
              <a:rPr lang="cs-CZ" dirty="0" smtClean="0"/>
              <a:t>Vřed diabetické nohy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22</a:t>
            </a:fld>
            <a:endParaRPr lang="en-CA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17" y="1074130"/>
            <a:ext cx="8687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rebuchet MS" pitchFamily="34" charset="0"/>
              </a:rPr>
              <a:t>Dříve léčen pomocí enzymatické masti </a:t>
            </a:r>
            <a:r>
              <a:rPr lang="cs-CZ" sz="2400" dirty="0" err="1" smtClean="0">
                <a:latin typeface="Trebuchet MS" pitchFamily="34" charset="0"/>
              </a:rPr>
              <a:t>Santyl</a:t>
            </a:r>
            <a:r>
              <a:rPr lang="cs-CZ" sz="2400" dirty="0" smtClean="0">
                <a:latin typeface="Trebuchet MS" pitchFamily="34" charset="0"/>
              </a:rPr>
              <a:t> a adhesivního </a:t>
            </a:r>
            <a:r>
              <a:rPr lang="cs-CZ" sz="2400" dirty="0" smtClean="0">
                <a:latin typeface="Trebuchet MS" pitchFamily="34" charset="0"/>
              </a:rPr>
              <a:t>krytí </a:t>
            </a:r>
            <a:r>
              <a:rPr lang="cs-CZ" sz="2400" dirty="0" err="1" smtClean="0">
                <a:latin typeface="Trebuchet MS" pitchFamily="34" charset="0"/>
              </a:rPr>
              <a:t>Allevyn</a:t>
            </a:r>
            <a:r>
              <a:rPr lang="en-US" sz="2400" dirty="0" smtClean="0">
                <a:latin typeface="Trebuchet MS" pitchFamily="34" charset="0"/>
              </a:rPr>
              <a:t>.</a:t>
            </a:r>
            <a:endParaRPr lang="en-US" sz="2400" dirty="0" smtClean="0">
              <a:latin typeface="Trebuchet MS" pitchFamily="34" charset="0"/>
            </a:endParaRPr>
          </a:p>
          <a:p>
            <a:endParaRPr lang="en-US" sz="2400" dirty="0" smtClean="0">
              <a:latin typeface="Trebuchet MS" pitchFamily="34" charset="0"/>
            </a:endParaRPr>
          </a:p>
          <a:p>
            <a:r>
              <a:rPr lang="cs-CZ" sz="2400" dirty="0" smtClean="0">
                <a:latin typeface="Trebuchet MS" pitchFamily="34" charset="0"/>
              </a:rPr>
              <a:t>Celkově byly použity dvě krytí </a:t>
            </a:r>
            <a:r>
              <a:rPr lang="cs-CZ" sz="2400" dirty="0" err="1" smtClean="0">
                <a:latin typeface="Trebuchet MS" pitchFamily="34" charset="0"/>
              </a:rPr>
              <a:t>Enluxtra</a:t>
            </a:r>
            <a:r>
              <a:rPr lang="cs-CZ" sz="2400" dirty="0" smtClean="0">
                <a:latin typeface="Trebuchet MS" pitchFamily="34" charset="0"/>
              </a:rPr>
              <a:t>.</a:t>
            </a:r>
            <a:endParaRPr lang="en-US" sz="2400" dirty="0" smtClean="0">
              <a:latin typeface="Trebuchet MS" pitchFamily="34" charset="0"/>
            </a:endParaRPr>
          </a:p>
          <a:p>
            <a:endParaRPr lang="en-US" sz="2400" dirty="0">
              <a:latin typeface="Trebuchet MS" pitchFamily="34" charset="0"/>
            </a:endParaRPr>
          </a:p>
        </p:txBody>
      </p:sp>
      <p:pic>
        <p:nvPicPr>
          <p:cNvPr id="8" name="Picture 7" descr="DF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68" y="2979691"/>
            <a:ext cx="7754621" cy="3438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8511" y="2578093"/>
            <a:ext cx="152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D</a:t>
            </a:r>
            <a:r>
              <a:rPr lang="cs-CZ" b="1" dirty="0" smtClean="0">
                <a:latin typeface="Trebuchet MS" pitchFamily="34" charset="0"/>
              </a:rPr>
              <a:t>en</a:t>
            </a:r>
            <a:r>
              <a:rPr lang="en-US" b="1" dirty="0" smtClean="0">
                <a:latin typeface="Trebuchet MS" pitchFamily="34" charset="0"/>
              </a:rPr>
              <a:t> 7</a:t>
            </a:r>
            <a:endParaRPr lang="en-CA" b="1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838" y="2578093"/>
            <a:ext cx="152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D</a:t>
            </a:r>
            <a:r>
              <a:rPr lang="cs-CZ" b="1" dirty="0" smtClean="0">
                <a:latin typeface="Trebuchet MS" pitchFamily="34" charset="0"/>
              </a:rPr>
              <a:t>en</a:t>
            </a:r>
            <a:r>
              <a:rPr lang="en-US" b="1" dirty="0" smtClean="0">
                <a:latin typeface="Trebuchet MS" pitchFamily="34" charset="0"/>
              </a:rPr>
              <a:t> 0</a:t>
            </a:r>
            <a:endParaRPr lang="en-CA" b="1" dirty="0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9937" y="2578093"/>
            <a:ext cx="152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D</a:t>
            </a:r>
            <a:r>
              <a:rPr lang="cs-CZ" b="1" dirty="0" smtClean="0">
                <a:latin typeface="Trebuchet MS" pitchFamily="34" charset="0"/>
              </a:rPr>
              <a:t>en</a:t>
            </a:r>
            <a:r>
              <a:rPr lang="en-US" b="1" dirty="0" smtClean="0">
                <a:latin typeface="Trebuchet MS" pitchFamily="34" charset="0"/>
              </a:rPr>
              <a:t> 14</a:t>
            </a:r>
            <a:endParaRPr lang="en-CA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Zanícený vřed na dolní končetině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/>
          <a:srcRect l="-70807" r="-1683"/>
          <a:stretch/>
        </p:blipFill>
        <p:spPr>
          <a:xfrm>
            <a:off x="-2377182" y="1302336"/>
            <a:ext cx="7202208" cy="50732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23</a:t>
            </a:fld>
            <a:endParaRPr lang="en-CA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6877" y="1662545"/>
            <a:ext cx="385774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>
                <a:latin typeface="Trebuchet MS" pitchFamily="34" charset="0"/>
              </a:rPr>
              <a:t>Pacientka v pokročilém věku, MRSA pozitivní</a:t>
            </a:r>
            <a:br>
              <a:rPr lang="cs-CZ" sz="2600" dirty="0" smtClean="0">
                <a:latin typeface="Trebuchet MS" pitchFamily="34" charset="0"/>
              </a:rPr>
            </a:br>
            <a:endParaRPr lang="en-US" sz="2600" dirty="0" smtClean="0">
              <a:latin typeface="Trebuchet MS" pitchFamily="34" charset="0"/>
            </a:endParaRPr>
          </a:p>
          <a:p>
            <a:r>
              <a:rPr lang="cs-CZ" sz="2600" dirty="0" smtClean="0">
                <a:latin typeface="Trebuchet MS" pitchFamily="34" charset="0"/>
              </a:rPr>
              <a:t>Léčena orálními antibiotiky</a:t>
            </a:r>
          </a:p>
          <a:p>
            <a:endParaRPr lang="cs-CZ" sz="2600" dirty="0">
              <a:latin typeface="Trebuchet MS" pitchFamily="34" charset="0"/>
            </a:endParaRPr>
          </a:p>
          <a:p>
            <a:r>
              <a:rPr lang="cs-CZ" sz="2600" dirty="0" smtClean="0">
                <a:latin typeface="Trebuchet MS" pitchFamily="34" charset="0"/>
              </a:rPr>
              <a:t>Po 4 dnech používání </a:t>
            </a:r>
            <a:r>
              <a:rPr lang="cs-CZ" sz="2600" dirty="0" err="1" smtClean="0">
                <a:latin typeface="Trebuchet MS" pitchFamily="34" charset="0"/>
              </a:rPr>
              <a:t>Enluxtra</a:t>
            </a:r>
            <a:r>
              <a:rPr lang="cs-CZ" sz="2600" dirty="0" smtClean="0">
                <a:latin typeface="Trebuchet MS" pitchFamily="34" charset="0"/>
              </a:rPr>
              <a:t> je zánět viditelně redukovaný.</a:t>
            </a:r>
            <a:endParaRPr lang="en-US" sz="2600" dirty="0" smtClean="0">
              <a:latin typeface="Trebuchet MS" pitchFamily="34" charset="0"/>
            </a:endParaRPr>
          </a:p>
          <a:p>
            <a:endParaRPr lang="en-US" sz="2600" dirty="0" smtClean="0">
              <a:latin typeface="Trebuchet MS" pitchFamily="34" charset="0"/>
            </a:endParaRPr>
          </a:p>
          <a:p>
            <a:endParaRPr lang="en-US" sz="26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-16317"/>
            <a:ext cx="7764517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Chronický bilaterální bércový vřed venózní etiologie na dolní končetině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/>
          <a:srcRect r="-162469"/>
          <a:stretch/>
        </p:blipFill>
        <p:spPr>
          <a:xfrm>
            <a:off x="509009" y="1048306"/>
            <a:ext cx="8939815" cy="51148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24</a:t>
            </a:fld>
            <a:endParaRPr lang="en-CA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48536" y="1048306"/>
            <a:ext cx="4319231" cy="5166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8009" y="6214666"/>
            <a:ext cx="372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Vývoj od 8. </a:t>
            </a:r>
            <a:r>
              <a:rPr lang="cs-CZ" b="1" dirty="0" smtClean="0"/>
              <a:t>ledna do 18. března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86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5274" y="-87980"/>
            <a:ext cx="8150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Tři</a:t>
            </a:r>
            <a:r>
              <a:rPr kumimoji="0" lang="cs-CZ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základní pravidla pro úspěch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0551" y="1055020"/>
            <a:ext cx="8833449" cy="54332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Vždy volte VĚTŠÍ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 velikost krytí</a:t>
            </a:r>
          </a:p>
          <a:p>
            <a:pPr marL="971550" lvl="1" indent="-5143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noProof="0" dirty="0" smtClean="0">
                <a:latin typeface="Trebuchet MS" pitchFamily="34" charset="0"/>
              </a:rPr>
              <a:t>Krycí materiál musí být vždy větší než rána, aby zakrýval i tkáň v okolí rány a přesahoval až na neporušenou část tkáně</a:t>
            </a:r>
            <a:endParaRPr lang="cs-CZ" sz="2800" dirty="0">
              <a:latin typeface="Trebuchet MS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Zajistěte přímý kontakt s ránou v celém jejím rozsahu</a:t>
            </a:r>
          </a:p>
          <a:p>
            <a:pPr marL="971550" lvl="1" indent="-5143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rebuchet MS" pitchFamily="34" charset="0"/>
              </a:rPr>
              <a:t>Krycí materiál musí být v přímém kontaktu s ránou po celou dobu léčby</a:t>
            </a:r>
            <a:endParaRPr lang="cs-CZ" sz="2800" noProof="0" dirty="0" smtClean="0">
              <a:latin typeface="Trebuchet MS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Z počátku měňte obvaz každé 2-3 dny</a:t>
            </a:r>
          </a:p>
          <a:p>
            <a:pPr marL="971550" lvl="1" indent="-5143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noProof="0" dirty="0" smtClean="0">
                <a:latin typeface="Trebuchet MS" pitchFamily="34" charset="0"/>
              </a:rPr>
              <a:t>Dokud není odstraněno 80% vlhké nekrotické tkáně je doporučená frekvence převazu každé 2-3 dny, poté je možné snížit frekvenci na 1-2 za týden.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Zhodnoťte stav rány a začněte léčbu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6"/>
            <a:ext cx="8229600" cy="521334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Zhodnoťte </a:t>
            </a:r>
            <a:r>
              <a:rPr lang="cs-CZ" sz="3200" dirty="0" smtClean="0"/>
              <a:t>vlastnosti </a:t>
            </a:r>
            <a:r>
              <a:rPr lang="cs-CZ" sz="3200" dirty="0" smtClean="0"/>
              <a:t>rány jako obvykle</a:t>
            </a:r>
            <a:r>
              <a:rPr lang="en-US" sz="3200" dirty="0" smtClean="0"/>
              <a:t>:</a:t>
            </a:r>
          </a:p>
          <a:p>
            <a:pPr lvl="1"/>
            <a:r>
              <a:rPr lang="cs-CZ" sz="3200" dirty="0" smtClean="0"/>
              <a:t>Velikost rány včetně poškozené tkáně v okolí rány</a:t>
            </a:r>
          </a:p>
          <a:p>
            <a:pPr lvl="1"/>
            <a:r>
              <a:rPr lang="en-US" sz="3200" dirty="0" smtClean="0"/>
              <a:t> </a:t>
            </a:r>
            <a:r>
              <a:rPr lang="cs-CZ" sz="3200" dirty="0" smtClean="0"/>
              <a:t>Množství sekrece z rány</a:t>
            </a:r>
          </a:p>
          <a:p>
            <a:pPr lvl="1"/>
            <a:r>
              <a:rPr lang="cs-CZ" sz="3200" dirty="0" smtClean="0"/>
              <a:t>Hloubku rány</a:t>
            </a:r>
            <a:endParaRPr lang="en-US" sz="3200" dirty="0" smtClean="0"/>
          </a:p>
          <a:p>
            <a:pPr lvl="1"/>
            <a:r>
              <a:rPr lang="cs-CZ" sz="3200" dirty="0"/>
              <a:t>P</a:t>
            </a:r>
            <a:r>
              <a:rPr lang="cs-CZ" sz="3200" dirty="0" smtClean="0"/>
              <a:t>řítomnost </a:t>
            </a:r>
            <a:r>
              <a:rPr lang="cs-CZ" sz="3200" dirty="0" smtClean="0"/>
              <a:t>vlhkých nekrotických gangrén (</a:t>
            </a:r>
            <a:r>
              <a:rPr lang="cs-CZ" sz="3200" dirty="0" err="1" smtClean="0"/>
              <a:t>ang</a:t>
            </a:r>
            <a:r>
              <a:rPr lang="cs-CZ" sz="3200" dirty="0" smtClean="0"/>
              <a:t>. </a:t>
            </a:r>
            <a:r>
              <a:rPr lang="cs-CZ" sz="3200" dirty="0" err="1" smtClean="0"/>
              <a:t>slough</a:t>
            </a:r>
            <a:r>
              <a:rPr lang="cs-CZ" sz="3200" dirty="0" smtClean="0"/>
              <a:t>) a infekce</a:t>
            </a:r>
            <a:endParaRPr lang="en-US" sz="3200" dirty="0" smtClean="0"/>
          </a:p>
          <a:p>
            <a:r>
              <a:rPr lang="cs-CZ" sz="3200" dirty="0" smtClean="0"/>
              <a:t>Začněte s léčbou pomocí krytí </a:t>
            </a:r>
            <a:r>
              <a:rPr lang="cs-CZ" sz="3200" dirty="0" err="1" smtClean="0"/>
              <a:t>Enluxtra</a:t>
            </a:r>
            <a:r>
              <a:rPr lang="cs-CZ" sz="3200" dirty="0" smtClean="0"/>
              <a:t> tak, </a:t>
            </a:r>
            <a:r>
              <a:rPr lang="cs-CZ" sz="3200" dirty="0" smtClean="0"/>
              <a:t>jak je popsáno dále v této prezentaci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3</a:t>
            </a:fld>
            <a:endParaRPr lang="en-CA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4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persp_dr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98387" y="2127794"/>
            <a:ext cx="3411791" cy="1492658"/>
          </a:xfrm>
          <a:prstGeom prst="rect">
            <a:avLst/>
          </a:prstGeom>
        </p:spPr>
      </p:pic>
      <p:pic>
        <p:nvPicPr>
          <p:cNvPr id="35" name="Picture 34" descr="persp_wet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85865" y="4179151"/>
            <a:ext cx="3411790" cy="1757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656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</a:t>
            </a:r>
            <a:r>
              <a:rPr lang="cs-CZ" dirty="0" smtClean="0"/>
              <a:t>Záleží na zvolení správné velikosti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180" y="1027622"/>
            <a:ext cx="8653660" cy="4525963"/>
          </a:xfrm>
          <a:noFill/>
        </p:spPr>
        <p:txBody>
          <a:bodyPr>
            <a:normAutofit/>
          </a:bodyPr>
          <a:lstStyle/>
          <a:p>
            <a:r>
              <a:rPr lang="cs-CZ" sz="2300" dirty="0" smtClean="0"/>
              <a:t>O krytí </a:t>
            </a:r>
            <a:r>
              <a:rPr lang="cs-CZ" sz="2300" dirty="0" err="1" smtClean="0"/>
              <a:t>Enluxtra</a:t>
            </a:r>
            <a:r>
              <a:rPr lang="cs-CZ" sz="2300" dirty="0" smtClean="0"/>
              <a:t> je možné uvažovat jako o nádobě na zadržování exsudátu</a:t>
            </a:r>
          </a:p>
          <a:p>
            <a:r>
              <a:rPr lang="cs-CZ" sz="2300" dirty="0" smtClean="0"/>
              <a:t>Čím větší je nádoba – tím větší objem exsudátu dokáže zadržet</a:t>
            </a:r>
          </a:p>
        </p:txBody>
      </p:sp>
      <p:pic>
        <p:nvPicPr>
          <p:cNvPr id="23" name="Picture 22" descr="beakers_absorption_6x6-0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36688" y="4179151"/>
            <a:ext cx="112249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190241" y="5825863"/>
            <a:ext cx="174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rebuchet MS" pitchFamily="34" charset="0"/>
              </a:rPr>
              <a:t>255 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1245" y="5825863"/>
            <a:ext cx="136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rebuchet MS" pitchFamily="34" charset="0"/>
              </a:rPr>
              <a:t>114g</a:t>
            </a:r>
            <a:endParaRPr lang="en-CA" sz="4000" dirty="0">
              <a:latin typeface="Trebuchet MS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0371" y="3620452"/>
            <a:ext cx="2884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latin typeface="Trebuchet MS" pitchFamily="34" charset="0"/>
              </a:rPr>
              <a:t>Zadrží</a:t>
            </a:r>
            <a:r>
              <a:rPr lang="en-US" sz="2200" b="1" dirty="0" smtClean="0">
                <a:latin typeface="Trebuchet MS" pitchFamily="34" charset="0"/>
              </a:rPr>
              <a:t> 114 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1305" y="3620452"/>
            <a:ext cx="2884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latin typeface="Trebuchet MS" pitchFamily="34" charset="0"/>
              </a:rPr>
              <a:t>Zadrží</a:t>
            </a:r>
            <a:r>
              <a:rPr lang="en-US" sz="2200" b="1" dirty="0" smtClean="0">
                <a:latin typeface="Trebuchet MS" pitchFamily="34" charset="0"/>
              </a:rPr>
              <a:t> 255 g</a:t>
            </a:r>
          </a:p>
        </p:txBody>
      </p:sp>
      <p:pic>
        <p:nvPicPr>
          <p:cNvPr id="32" name="Picture 31" descr="persp_dry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17552" y="2441279"/>
            <a:ext cx="2254420" cy="986308"/>
          </a:xfrm>
          <a:prstGeom prst="rect">
            <a:avLst/>
          </a:prstGeom>
        </p:spPr>
      </p:pic>
      <p:pic>
        <p:nvPicPr>
          <p:cNvPr id="33" name="Picture 32" descr="persp_wet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90713" y="4622972"/>
            <a:ext cx="2254420" cy="1161368"/>
          </a:xfrm>
          <a:prstGeom prst="rect">
            <a:avLst/>
          </a:prstGeom>
        </p:spPr>
      </p:pic>
      <p:pic>
        <p:nvPicPr>
          <p:cNvPr id="20" name="Picture 19" descr="beakers_absorption_4x4-01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819351" y="4179151"/>
            <a:ext cx="112249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1413467" y="2666686"/>
            <a:ext cx="2589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rebuchet MS" pitchFamily="34" charset="0"/>
              </a:rPr>
              <a:t>10 cm x 10 cm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98387" y="2620520"/>
            <a:ext cx="38762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rebuchet MS" pitchFamily="34" charset="0"/>
              </a:rPr>
              <a:t>15 </a:t>
            </a:r>
            <a:r>
              <a:rPr lang="en-US" sz="3200" b="1" dirty="0">
                <a:latin typeface="Trebuchet MS" pitchFamily="34" charset="0"/>
              </a:rPr>
              <a:t>cm x </a:t>
            </a:r>
            <a:r>
              <a:rPr lang="en-US" sz="3200" b="1" dirty="0" smtClean="0">
                <a:latin typeface="Trebuchet MS" pitchFamily="34" charset="0"/>
              </a:rPr>
              <a:t>15 </a:t>
            </a:r>
            <a:r>
              <a:rPr lang="en-US" sz="3200" b="1" dirty="0">
                <a:latin typeface="Trebuchet MS" pitchFamily="34" charset="0"/>
              </a:rPr>
              <a:t>cm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1621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Krytí musí zcela překrývat </a:t>
            </a:r>
            <a:r>
              <a:rPr lang="cs-CZ" dirty="0" smtClean="0"/>
              <a:t>okolí rány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11" name="Picture 10" descr="OVERLAP_PERIWOUND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96" y="805928"/>
            <a:ext cx="7003017" cy="5608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1457195-0C1F-479E-B082-CC9FBB47142F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11" name="Picture 10" descr="cut_Enluxtra-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880" y="311218"/>
            <a:ext cx="4918843" cy="392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947196" y="858579"/>
            <a:ext cx="319680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100" dirty="0" smtClean="0"/>
              <a:t>Nepřizpůsobujte tvar a velikost krytí podle rány</a:t>
            </a:r>
            <a:endParaRPr lang="en-CA" sz="3100" dirty="0"/>
          </a:p>
        </p:txBody>
      </p:sp>
      <p:sp>
        <p:nvSpPr>
          <p:cNvPr id="17" name="TextBox 16"/>
          <p:cNvSpPr txBox="1"/>
          <p:nvPr/>
        </p:nvSpPr>
        <p:spPr>
          <a:xfrm>
            <a:off x="289197" y="4337382"/>
            <a:ext cx="51328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Velikost krytí je doporučeno upravovat pouze při použití </a:t>
            </a:r>
            <a:r>
              <a:rPr lang="cs-CZ" sz="3200" dirty="0" smtClean="0"/>
              <a:t>na</a:t>
            </a:r>
            <a:r>
              <a:rPr lang="cs-CZ" sz="3200" dirty="0" smtClean="0"/>
              <a:t> těžko dostupných </a:t>
            </a:r>
          </a:p>
          <a:p>
            <a:r>
              <a:rPr lang="cs-CZ" sz="3200" dirty="0" smtClean="0"/>
              <a:t>částech těla</a:t>
            </a:r>
            <a:endParaRPr lang="en-CA" sz="3200" dirty="0"/>
          </a:p>
        </p:txBody>
      </p:sp>
      <p:sp>
        <p:nvSpPr>
          <p:cNvPr id="18" name="Chevron 17"/>
          <p:cNvSpPr/>
          <p:nvPr/>
        </p:nvSpPr>
        <p:spPr>
          <a:xfrm rot="10800000">
            <a:off x="5485681" y="1282162"/>
            <a:ext cx="381000" cy="4572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669652" y="5537435"/>
            <a:ext cx="381000" cy="45720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83880" y="304800"/>
            <a:ext cx="4918843" cy="3921158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183881" y="304800"/>
            <a:ext cx="4918843" cy="3939396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rim_cropp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196" y="2468343"/>
            <a:ext cx="3685446" cy="39311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>
                <a:latin typeface="Calibri"/>
              </a:rPr>
              <a:pPr/>
              <a:t>7</a:t>
            </a:fld>
            <a:endParaRPr lang="en-CA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774" y="3318"/>
            <a:ext cx="77724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sz="32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Příklad správně zvolené velikosti</a:t>
            </a:r>
            <a:r>
              <a:rPr lang="en-US" sz="32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:</a:t>
            </a:r>
          </a:p>
          <a:p>
            <a:pPr algn="ctr">
              <a:spcBef>
                <a:spcPct val="20000"/>
              </a:spcBef>
            </a:pPr>
            <a:r>
              <a:rPr lang="cs-CZ" sz="3200" dirty="0" smtClean="0">
                <a:solidFill>
                  <a:srgbClr val="1F497D"/>
                </a:solidFill>
                <a:latin typeface="Trebuchet MS" panose="020B0603020202020204" pitchFamily="34" charset="0"/>
              </a:rPr>
              <a:t>Od selhání k úspěchu</a:t>
            </a:r>
            <a:endParaRPr lang="en-US" sz="3200" dirty="0">
              <a:solidFill>
                <a:srgbClr val="1F497D"/>
              </a:solidFill>
              <a:latin typeface="Trebuchet MS" pitchFamily="34" charset="0"/>
            </a:endParaRPr>
          </a:p>
        </p:txBody>
      </p:sp>
      <p:pic>
        <p:nvPicPr>
          <p:cNvPr id="6" name="Picture 5" descr="skin_tear_comb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" y="1593272"/>
            <a:ext cx="9107393" cy="3294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197" y="5565228"/>
            <a:ext cx="247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rebuchet MS" pitchFamily="34" charset="0"/>
              </a:rPr>
              <a:t>Původní rána</a:t>
            </a:r>
            <a:endParaRPr lang="en-CA" sz="24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4017" y="5565228"/>
            <a:ext cx="3263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rebuchet MS" pitchFamily="34" charset="0"/>
              </a:rPr>
              <a:t>Velikost krytí byla příliš zmenšena</a:t>
            </a:r>
            <a:endParaRPr lang="en-CA" sz="24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7479" y="5565228"/>
            <a:ext cx="3371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rebuchet MS" pitchFamily="34" charset="0"/>
              </a:rPr>
              <a:t>Velikost krytí napravena</a:t>
            </a:r>
            <a:endParaRPr lang="en-CA" sz="2400" dirty="0"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3" y="1593272"/>
            <a:ext cx="10551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Den 0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75608" y="1580486"/>
            <a:ext cx="10551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Den 7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04922" y="1570036"/>
            <a:ext cx="12207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Den 14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14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Pokud krytí není v přímém kontaktu s ránou</a:t>
            </a:r>
            <a:endParaRPr lang="en-CA" dirty="0"/>
          </a:p>
        </p:txBody>
      </p:sp>
      <p:pic>
        <p:nvPicPr>
          <p:cNvPr id="23" name="Picture 22" descr="fluid_po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88" y="1608822"/>
            <a:ext cx="8351226" cy="369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pool8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65" y="1608822"/>
            <a:ext cx="8348472" cy="369861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04800" y="2904222"/>
            <a:ext cx="4876800" cy="3849707"/>
            <a:chOff x="304800" y="2971800"/>
            <a:chExt cx="4876800" cy="3849707"/>
          </a:xfrm>
        </p:grpSpPr>
        <p:sp>
          <p:nvSpPr>
            <p:cNvPr id="26" name="TextBox 25"/>
            <p:cNvSpPr txBox="1"/>
            <p:nvPr/>
          </p:nvSpPr>
          <p:spPr>
            <a:xfrm>
              <a:off x="304800" y="5867400"/>
              <a:ext cx="3505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 smtClean="0">
                  <a:solidFill>
                    <a:srgbClr val="002060"/>
                  </a:solidFill>
                </a:rPr>
                <a:t>Vznikají vlhké gangrény</a:t>
              </a:r>
              <a:endParaRPr lang="en-CA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800100" y="3619500"/>
              <a:ext cx="2895600" cy="1600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447800" y="3124200"/>
              <a:ext cx="3733800" cy="2743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953000" y="2675622"/>
            <a:ext cx="4038600" cy="3647420"/>
            <a:chOff x="4953000" y="2743200"/>
            <a:chExt cx="4038600" cy="3647420"/>
          </a:xfrm>
        </p:grpSpPr>
        <p:sp>
          <p:nvSpPr>
            <p:cNvPr id="30" name="TextBox 29"/>
            <p:cNvSpPr txBox="1"/>
            <p:nvPr/>
          </p:nvSpPr>
          <p:spPr>
            <a:xfrm>
              <a:off x="4953000" y="58674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 smtClean="0">
                  <a:solidFill>
                    <a:srgbClr val="002060"/>
                  </a:solidFill>
                </a:rPr>
                <a:t>Exsudát se nevstřebává</a:t>
              </a:r>
              <a:endParaRPr lang="en-CA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V="1">
              <a:off x="5029200" y="3886200"/>
              <a:ext cx="2362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V="1">
              <a:off x="4686300" y="3543300"/>
              <a:ext cx="30480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07286" y="1608821"/>
            <a:ext cx="8355714" cy="3697220"/>
            <a:chOff x="407286" y="1676399"/>
            <a:chExt cx="8355714" cy="3697220"/>
          </a:xfrm>
        </p:grpSpPr>
        <p:cxnSp>
          <p:nvCxnSpPr>
            <p:cNvPr id="34" name="Straight Connector 33"/>
            <p:cNvCxnSpPr/>
            <p:nvPr/>
          </p:nvCxnSpPr>
          <p:spPr>
            <a:xfrm rot="10800000" flipV="1">
              <a:off x="407286" y="1676399"/>
              <a:ext cx="8355714" cy="3697219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7286" y="1676400"/>
              <a:ext cx="8355714" cy="3697219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64" r="-38864"/>
          <a:stretch>
            <a:fillRect/>
          </a:stretch>
        </p:blipFill>
        <p:spPr>
          <a:xfrm>
            <a:off x="3841546" y="1371600"/>
            <a:ext cx="6705600" cy="5029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Zajistěte kontakt s lůžkem rány v celém rozsahu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06" y="1371599"/>
            <a:ext cx="4632810" cy="1798069"/>
          </a:xfrm>
          <a:noFill/>
        </p:spPr>
        <p:txBody>
          <a:bodyPr>
            <a:normAutofit lnSpcReduction="10000"/>
          </a:bodyPr>
          <a:lstStyle/>
          <a:p>
            <a:r>
              <a:rPr lang="cs-CZ" dirty="0" smtClean="0"/>
              <a:t>Přiložte na ránu krytí, nad krytí přiložte vrstvu složené gázy a zafixujte obinadlem.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7195-0C1F-479E-B082-CC9FBB47142F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6" name="Picture 5" descr="Captur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31" y="3169669"/>
            <a:ext cx="4847078" cy="32153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1F497D"/>
      </a:dk1>
      <a:lt1>
        <a:sysClr val="window" lastClr="FFFFFF"/>
      </a:lt1>
      <a:dk2>
        <a:srgbClr val="0070C0"/>
      </a:dk2>
      <a:lt2>
        <a:srgbClr val="FFFFFF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1F497D"/>
      </a:dk1>
      <a:lt1>
        <a:sysClr val="window" lastClr="FFFFFF"/>
      </a:lt1>
      <a:dk2>
        <a:srgbClr val="0070C0"/>
      </a:dk2>
      <a:lt2>
        <a:srgbClr val="FFFFFF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34934</TotalTime>
  <Words>1683</Words>
  <Application>Microsoft Office PowerPoint</Application>
  <PresentationFormat>On-screen Show (4:3)</PresentationFormat>
  <Paragraphs>266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1_Office Theme</vt:lpstr>
      <vt:lpstr>3_Office Theme</vt:lpstr>
      <vt:lpstr>Enluxtra Webinář – Školení v používání samoadaptivního krytí Enluxtra</vt:lpstr>
      <vt:lpstr>Kdy je vhodné použít Enluxtra? Kdykoliv!</vt:lpstr>
      <vt:lpstr>Zhodnoťte stav rány a začněte léčbu</vt:lpstr>
      <vt:lpstr>      Záleží na zvolení správné velikosti</vt:lpstr>
      <vt:lpstr>Krytí musí zcela překrývat okolí rány</vt:lpstr>
      <vt:lpstr>PowerPoint Presentation</vt:lpstr>
      <vt:lpstr>PowerPoint Presentation</vt:lpstr>
      <vt:lpstr>Pokud krytí není v přímém kontaktu s ránou</vt:lpstr>
      <vt:lpstr>Zajistěte kontakt s lůžkem rány v celém rozsahu</vt:lpstr>
      <vt:lpstr>Hluboké rány, rány s tunely</vt:lpstr>
      <vt:lpstr>Vyhněte se určitým výplňovým materiálům</vt:lpstr>
      <vt:lpstr>V případě použití viskózních past a alginátů:</vt:lpstr>
      <vt:lpstr>Zajistěte krytí fixační páskou</vt:lpstr>
      <vt:lpstr>Použití kompresních materiálů u edematických stavů</vt:lpstr>
      <vt:lpstr>Při změně frekvence převazů začínejte pomalu</vt:lpstr>
      <vt:lpstr>Kdy je nutné vyměnit obvaz</vt:lpstr>
      <vt:lpstr>Zhodnoťte vzorce sekrece</vt:lpstr>
      <vt:lpstr>Silně vaskularizované lůžko rány</vt:lpstr>
      <vt:lpstr>Enluxtra – Případové studie</vt:lpstr>
      <vt:lpstr>Vývoj venózního bércového vředu u pacienta trpícího Von Willebrandovou chorobou (pacient trpěl vředem 14 let) </vt:lpstr>
      <vt:lpstr>Proleženina v oblasti křížové kosti</vt:lpstr>
      <vt:lpstr>Vřed diabetické nohy</vt:lpstr>
      <vt:lpstr>Zanícený vřed na dolní končetině</vt:lpstr>
      <vt:lpstr>Chronický bilaterální bércový vřed venózní etiologie na dolní končetině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Training</dc:title>
  <dc:creator>Vicki Fishenich</dc:creator>
  <cp:lastModifiedBy>Alexandra Umprechtová</cp:lastModifiedBy>
  <cp:revision>440</cp:revision>
  <dcterms:created xsi:type="dcterms:W3CDTF">2015-04-30T18:13:18Z</dcterms:created>
  <dcterms:modified xsi:type="dcterms:W3CDTF">2016-02-23T23:19:46Z</dcterms:modified>
</cp:coreProperties>
</file>